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45"/>
  </p:notesMasterIdLst>
  <p:sldIdLst>
    <p:sldId id="256" r:id="rId2"/>
    <p:sldId id="350" r:id="rId3"/>
    <p:sldId id="257" r:id="rId4"/>
    <p:sldId id="261" r:id="rId5"/>
    <p:sldId id="262" r:id="rId6"/>
    <p:sldId id="316" r:id="rId7"/>
    <p:sldId id="317" r:id="rId8"/>
    <p:sldId id="263" r:id="rId9"/>
    <p:sldId id="264" r:id="rId10"/>
    <p:sldId id="265" r:id="rId11"/>
    <p:sldId id="318" r:id="rId12"/>
    <p:sldId id="319" r:id="rId13"/>
    <p:sldId id="333" r:id="rId14"/>
    <p:sldId id="320" r:id="rId15"/>
    <p:sldId id="321" r:id="rId16"/>
    <p:sldId id="334" r:id="rId17"/>
    <p:sldId id="347" r:id="rId18"/>
    <p:sldId id="325" r:id="rId19"/>
    <p:sldId id="326" r:id="rId20"/>
    <p:sldId id="328" r:id="rId21"/>
    <p:sldId id="330" r:id="rId22"/>
    <p:sldId id="336" r:id="rId23"/>
    <p:sldId id="332" r:id="rId24"/>
    <p:sldId id="266" r:id="rId25"/>
    <p:sldId id="267" r:id="rId26"/>
    <p:sldId id="271" r:id="rId27"/>
    <p:sldId id="273" r:id="rId28"/>
    <p:sldId id="274" r:id="rId29"/>
    <p:sldId id="275" r:id="rId30"/>
    <p:sldId id="276" r:id="rId31"/>
    <p:sldId id="306" r:id="rId32"/>
    <p:sldId id="307" r:id="rId33"/>
    <p:sldId id="337" r:id="rId34"/>
    <p:sldId id="346" r:id="rId35"/>
    <p:sldId id="308" r:id="rId36"/>
    <p:sldId id="309" r:id="rId37"/>
    <p:sldId id="340" r:id="rId38"/>
    <p:sldId id="341" r:id="rId39"/>
    <p:sldId id="343" r:id="rId40"/>
    <p:sldId id="342" r:id="rId41"/>
    <p:sldId id="344" r:id="rId42"/>
    <p:sldId id="345" r:id="rId43"/>
    <p:sldId id="349" r:id="rId4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2DA07E7-2457-46E1-8E1F-AB5612AC9FEB}" type="datetimeFigureOut">
              <a:rPr lang="tr-TR"/>
              <a:pPr>
                <a:defRPr/>
              </a:pPr>
              <a:t>06.02.2020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5949429-8C7A-41CD-AC47-A83E10491A2B}" type="slidenum">
              <a:rPr lang="tr-TR"/>
              <a:pPr>
                <a:defRPr/>
              </a:pPr>
              <a:t>‹#›</a:t>
            </a:fld>
            <a:endParaRPr lang="tr-TR"/>
          </a:p>
        </p:txBody>
      </p:sp>
    </p:spTree>
    <p:extLst>
      <p:ext uri="{BB962C8B-B14F-4D97-AF65-F5344CB8AC3E}">
        <p14:creationId xmlns:p14="http://schemas.microsoft.com/office/powerpoint/2010/main" val="1717654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Date Placeholder 29"/>
          <p:cNvSpPr>
            <a:spLocks noGrp="1"/>
          </p:cNvSpPr>
          <p:nvPr>
            <p:ph type="dt" sz="half" idx="10"/>
          </p:nvPr>
        </p:nvSpPr>
        <p:spPr/>
        <p:txBody>
          <a:bodyPr/>
          <a:lstStyle>
            <a:lvl1pPr>
              <a:defRPr/>
            </a:lvl1pPr>
          </a:lstStyle>
          <a:p>
            <a:pPr>
              <a:defRPr/>
            </a:pPr>
            <a:endParaRPr lang="tr-TR" altLang="en-US"/>
          </a:p>
        </p:txBody>
      </p:sp>
      <p:sp>
        <p:nvSpPr>
          <p:cNvPr id="5" name="Footer Placeholder 18"/>
          <p:cNvSpPr>
            <a:spLocks noGrp="1"/>
          </p:cNvSpPr>
          <p:nvPr>
            <p:ph type="ftr" sz="quarter" idx="11"/>
          </p:nvPr>
        </p:nvSpPr>
        <p:spPr/>
        <p:txBody>
          <a:bodyPr/>
          <a:lstStyle>
            <a:lvl1pPr>
              <a:defRPr/>
            </a:lvl1pPr>
          </a:lstStyle>
          <a:p>
            <a:pPr>
              <a:defRPr/>
            </a:pPr>
            <a:endParaRPr lang="tr-TR" altLang="en-US"/>
          </a:p>
        </p:txBody>
      </p:sp>
      <p:sp>
        <p:nvSpPr>
          <p:cNvPr id="6" name="Slide Number Placeholder 26"/>
          <p:cNvSpPr>
            <a:spLocks noGrp="1"/>
          </p:cNvSpPr>
          <p:nvPr>
            <p:ph type="sldNum" sz="quarter" idx="12"/>
          </p:nvPr>
        </p:nvSpPr>
        <p:spPr/>
        <p:txBody>
          <a:bodyPr/>
          <a:lstStyle>
            <a:lvl1pPr>
              <a:defRPr/>
            </a:lvl1pPr>
          </a:lstStyle>
          <a:p>
            <a:pPr>
              <a:defRPr/>
            </a:pPr>
            <a:fld id="{649F6F73-99A6-4899-AB0D-FA634F353A03}" type="slidenum">
              <a:rPr lang="tr-TR" altLang="en-US"/>
              <a:pPr>
                <a:defRPr/>
              </a:pPr>
              <a:t>‹#›</a:t>
            </a:fld>
            <a:endParaRPr lang="tr-T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9"/>
          <p:cNvSpPr>
            <a:spLocks noGrp="1"/>
          </p:cNvSpPr>
          <p:nvPr>
            <p:ph type="dt" sz="half" idx="10"/>
          </p:nvPr>
        </p:nvSpPr>
        <p:spPr/>
        <p:txBody>
          <a:bodyPr/>
          <a:lstStyle>
            <a:lvl1pPr>
              <a:defRPr/>
            </a:lvl1pPr>
          </a:lstStyle>
          <a:p>
            <a:pPr>
              <a:defRPr/>
            </a:pPr>
            <a:endParaRPr lang="tr-TR" altLang="en-US"/>
          </a:p>
        </p:txBody>
      </p:sp>
      <p:sp>
        <p:nvSpPr>
          <p:cNvPr id="5" name="Footer Placeholder 21"/>
          <p:cNvSpPr>
            <a:spLocks noGrp="1"/>
          </p:cNvSpPr>
          <p:nvPr>
            <p:ph type="ftr" sz="quarter" idx="11"/>
          </p:nvPr>
        </p:nvSpPr>
        <p:spPr/>
        <p:txBody>
          <a:bodyPr/>
          <a:lstStyle>
            <a:lvl1pPr>
              <a:defRPr/>
            </a:lvl1pPr>
          </a:lstStyle>
          <a:p>
            <a:pPr>
              <a:defRPr/>
            </a:pPr>
            <a:endParaRPr lang="tr-TR" altLang="en-US"/>
          </a:p>
        </p:txBody>
      </p:sp>
      <p:sp>
        <p:nvSpPr>
          <p:cNvPr id="6" name="Slide Number Placeholder 17"/>
          <p:cNvSpPr>
            <a:spLocks noGrp="1"/>
          </p:cNvSpPr>
          <p:nvPr>
            <p:ph type="sldNum" sz="quarter" idx="12"/>
          </p:nvPr>
        </p:nvSpPr>
        <p:spPr/>
        <p:txBody>
          <a:bodyPr/>
          <a:lstStyle>
            <a:lvl1pPr>
              <a:defRPr/>
            </a:lvl1pPr>
          </a:lstStyle>
          <a:p>
            <a:pPr>
              <a:defRPr/>
            </a:pPr>
            <a:fld id="{BB87ADC7-2673-45A3-80B6-E32DDAB66913}"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9"/>
          <p:cNvSpPr>
            <a:spLocks noGrp="1"/>
          </p:cNvSpPr>
          <p:nvPr>
            <p:ph type="dt" sz="half" idx="10"/>
          </p:nvPr>
        </p:nvSpPr>
        <p:spPr/>
        <p:txBody>
          <a:bodyPr/>
          <a:lstStyle>
            <a:lvl1pPr>
              <a:defRPr/>
            </a:lvl1pPr>
          </a:lstStyle>
          <a:p>
            <a:pPr>
              <a:defRPr/>
            </a:pPr>
            <a:endParaRPr lang="tr-TR" altLang="en-US"/>
          </a:p>
        </p:txBody>
      </p:sp>
      <p:sp>
        <p:nvSpPr>
          <p:cNvPr id="5" name="Footer Placeholder 21"/>
          <p:cNvSpPr>
            <a:spLocks noGrp="1"/>
          </p:cNvSpPr>
          <p:nvPr>
            <p:ph type="ftr" sz="quarter" idx="11"/>
          </p:nvPr>
        </p:nvSpPr>
        <p:spPr/>
        <p:txBody>
          <a:bodyPr/>
          <a:lstStyle>
            <a:lvl1pPr>
              <a:defRPr/>
            </a:lvl1pPr>
          </a:lstStyle>
          <a:p>
            <a:pPr>
              <a:defRPr/>
            </a:pPr>
            <a:endParaRPr lang="tr-TR" altLang="en-US"/>
          </a:p>
        </p:txBody>
      </p:sp>
      <p:sp>
        <p:nvSpPr>
          <p:cNvPr id="6" name="Slide Number Placeholder 17"/>
          <p:cNvSpPr>
            <a:spLocks noGrp="1"/>
          </p:cNvSpPr>
          <p:nvPr>
            <p:ph type="sldNum" sz="quarter" idx="12"/>
          </p:nvPr>
        </p:nvSpPr>
        <p:spPr/>
        <p:txBody>
          <a:bodyPr/>
          <a:lstStyle>
            <a:lvl1pPr>
              <a:defRPr/>
            </a:lvl1pPr>
          </a:lstStyle>
          <a:p>
            <a:pPr>
              <a:defRPr/>
            </a:pPr>
            <a:fld id="{58219E70-FC2A-4CAA-B89C-BD62E762254C}" type="slidenum">
              <a:rPr lang="tr-TR" altLang="en-US"/>
              <a:pPr>
                <a:defRPr/>
              </a:pPr>
              <a:t>‹#›</a:t>
            </a:fld>
            <a:endParaRPr lang="tr-T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9"/>
          <p:cNvSpPr>
            <a:spLocks noGrp="1"/>
          </p:cNvSpPr>
          <p:nvPr>
            <p:ph type="dt" sz="half" idx="10"/>
          </p:nvPr>
        </p:nvSpPr>
        <p:spPr/>
        <p:txBody>
          <a:bodyPr/>
          <a:lstStyle>
            <a:lvl1pPr>
              <a:defRPr/>
            </a:lvl1pPr>
          </a:lstStyle>
          <a:p>
            <a:pPr>
              <a:defRPr/>
            </a:pPr>
            <a:endParaRPr lang="tr-TR" altLang="en-US"/>
          </a:p>
        </p:txBody>
      </p:sp>
      <p:sp>
        <p:nvSpPr>
          <p:cNvPr id="5" name="Footer Placeholder 21"/>
          <p:cNvSpPr>
            <a:spLocks noGrp="1"/>
          </p:cNvSpPr>
          <p:nvPr>
            <p:ph type="ftr" sz="quarter" idx="11"/>
          </p:nvPr>
        </p:nvSpPr>
        <p:spPr/>
        <p:txBody>
          <a:bodyPr/>
          <a:lstStyle>
            <a:lvl1pPr>
              <a:defRPr/>
            </a:lvl1pPr>
          </a:lstStyle>
          <a:p>
            <a:pPr>
              <a:defRPr/>
            </a:pPr>
            <a:endParaRPr lang="tr-TR" altLang="en-US"/>
          </a:p>
        </p:txBody>
      </p:sp>
      <p:sp>
        <p:nvSpPr>
          <p:cNvPr id="6" name="Slide Number Placeholder 17"/>
          <p:cNvSpPr>
            <a:spLocks noGrp="1"/>
          </p:cNvSpPr>
          <p:nvPr>
            <p:ph type="sldNum" sz="quarter" idx="12"/>
          </p:nvPr>
        </p:nvSpPr>
        <p:spPr/>
        <p:txBody>
          <a:bodyPr/>
          <a:lstStyle>
            <a:lvl1pPr>
              <a:defRPr/>
            </a:lvl1pPr>
          </a:lstStyle>
          <a:p>
            <a:pPr>
              <a:defRPr/>
            </a:pPr>
            <a:fld id="{97BB456B-00D2-4E24-A018-C288653F0F3B}" type="slidenum">
              <a:rPr lang="tr-TR" altLang="en-US"/>
              <a:pPr>
                <a:defRPr/>
              </a:pPr>
              <a:t>‹#›</a:t>
            </a:fld>
            <a:endParaRPr lang="tr-T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ltLang="en-US"/>
          </a:p>
        </p:txBody>
      </p:sp>
      <p:sp>
        <p:nvSpPr>
          <p:cNvPr id="5" name="Footer Placeholder 4"/>
          <p:cNvSpPr>
            <a:spLocks noGrp="1"/>
          </p:cNvSpPr>
          <p:nvPr>
            <p:ph type="ftr" sz="quarter" idx="11"/>
          </p:nvPr>
        </p:nvSpPr>
        <p:spPr/>
        <p:txBody>
          <a:bodyPr/>
          <a:lstStyle>
            <a:lvl1pPr>
              <a:defRPr/>
            </a:lvl1pPr>
          </a:lstStyle>
          <a:p>
            <a:pPr>
              <a:defRPr/>
            </a:pPr>
            <a:endParaRPr lang="tr-TR" altLang="en-US"/>
          </a:p>
        </p:txBody>
      </p:sp>
      <p:sp>
        <p:nvSpPr>
          <p:cNvPr id="6" name="Slide Number Placeholder 5"/>
          <p:cNvSpPr>
            <a:spLocks noGrp="1"/>
          </p:cNvSpPr>
          <p:nvPr>
            <p:ph type="sldNum" sz="quarter" idx="12"/>
          </p:nvPr>
        </p:nvSpPr>
        <p:spPr/>
        <p:txBody>
          <a:bodyPr/>
          <a:lstStyle>
            <a:lvl1pPr>
              <a:defRPr/>
            </a:lvl1pPr>
          </a:lstStyle>
          <a:p>
            <a:pPr>
              <a:defRPr/>
            </a:pPr>
            <a:fld id="{082D361D-F21C-44FC-8F9C-1449D855ED12}" type="slidenum">
              <a:rPr lang="tr-TR" altLang="en-US"/>
              <a:pPr>
                <a:defRPr/>
              </a:pPr>
              <a:t>‹#›</a:t>
            </a:fld>
            <a:endParaRPr lang="tr-T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9"/>
          <p:cNvSpPr>
            <a:spLocks noGrp="1"/>
          </p:cNvSpPr>
          <p:nvPr>
            <p:ph type="dt" sz="half" idx="10"/>
          </p:nvPr>
        </p:nvSpPr>
        <p:spPr/>
        <p:txBody>
          <a:bodyPr/>
          <a:lstStyle>
            <a:lvl1pPr>
              <a:defRPr/>
            </a:lvl1pPr>
          </a:lstStyle>
          <a:p>
            <a:pPr>
              <a:defRPr/>
            </a:pPr>
            <a:endParaRPr lang="tr-TR" altLang="en-US"/>
          </a:p>
        </p:txBody>
      </p:sp>
      <p:sp>
        <p:nvSpPr>
          <p:cNvPr id="6" name="Footer Placeholder 21"/>
          <p:cNvSpPr>
            <a:spLocks noGrp="1"/>
          </p:cNvSpPr>
          <p:nvPr>
            <p:ph type="ftr" sz="quarter" idx="11"/>
          </p:nvPr>
        </p:nvSpPr>
        <p:spPr/>
        <p:txBody>
          <a:bodyPr/>
          <a:lstStyle>
            <a:lvl1pPr>
              <a:defRPr/>
            </a:lvl1pPr>
          </a:lstStyle>
          <a:p>
            <a:pPr>
              <a:defRPr/>
            </a:pPr>
            <a:endParaRPr lang="tr-TR" altLang="en-US"/>
          </a:p>
        </p:txBody>
      </p:sp>
      <p:sp>
        <p:nvSpPr>
          <p:cNvPr id="7" name="Slide Number Placeholder 17"/>
          <p:cNvSpPr>
            <a:spLocks noGrp="1"/>
          </p:cNvSpPr>
          <p:nvPr>
            <p:ph type="sldNum" sz="quarter" idx="12"/>
          </p:nvPr>
        </p:nvSpPr>
        <p:spPr/>
        <p:txBody>
          <a:bodyPr/>
          <a:lstStyle>
            <a:lvl1pPr>
              <a:defRPr/>
            </a:lvl1pPr>
          </a:lstStyle>
          <a:p>
            <a:pPr>
              <a:defRPr/>
            </a:pPr>
            <a:fld id="{8F227FE1-0EA0-4B39-9A1E-C757633EE011}"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9"/>
          <p:cNvSpPr>
            <a:spLocks noGrp="1"/>
          </p:cNvSpPr>
          <p:nvPr>
            <p:ph type="dt" sz="half" idx="10"/>
          </p:nvPr>
        </p:nvSpPr>
        <p:spPr/>
        <p:txBody>
          <a:bodyPr/>
          <a:lstStyle>
            <a:lvl1pPr>
              <a:defRPr/>
            </a:lvl1pPr>
          </a:lstStyle>
          <a:p>
            <a:pPr>
              <a:defRPr/>
            </a:pPr>
            <a:endParaRPr lang="tr-TR" altLang="en-US"/>
          </a:p>
        </p:txBody>
      </p:sp>
      <p:sp>
        <p:nvSpPr>
          <p:cNvPr id="8" name="Footer Placeholder 21"/>
          <p:cNvSpPr>
            <a:spLocks noGrp="1"/>
          </p:cNvSpPr>
          <p:nvPr>
            <p:ph type="ftr" sz="quarter" idx="11"/>
          </p:nvPr>
        </p:nvSpPr>
        <p:spPr/>
        <p:txBody>
          <a:bodyPr/>
          <a:lstStyle>
            <a:lvl1pPr>
              <a:defRPr/>
            </a:lvl1pPr>
          </a:lstStyle>
          <a:p>
            <a:pPr>
              <a:defRPr/>
            </a:pPr>
            <a:endParaRPr lang="tr-TR" altLang="en-US"/>
          </a:p>
        </p:txBody>
      </p:sp>
      <p:sp>
        <p:nvSpPr>
          <p:cNvPr id="9" name="Slide Number Placeholder 17"/>
          <p:cNvSpPr>
            <a:spLocks noGrp="1"/>
          </p:cNvSpPr>
          <p:nvPr>
            <p:ph type="sldNum" sz="quarter" idx="12"/>
          </p:nvPr>
        </p:nvSpPr>
        <p:spPr/>
        <p:txBody>
          <a:bodyPr/>
          <a:lstStyle>
            <a:lvl1pPr>
              <a:defRPr/>
            </a:lvl1pPr>
          </a:lstStyle>
          <a:p>
            <a:pPr>
              <a:defRPr/>
            </a:pPr>
            <a:fld id="{6DF4B905-A74A-4914-A66F-86CE62994EF6}"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Date Placeholder 9"/>
          <p:cNvSpPr>
            <a:spLocks noGrp="1"/>
          </p:cNvSpPr>
          <p:nvPr>
            <p:ph type="dt" sz="half" idx="10"/>
          </p:nvPr>
        </p:nvSpPr>
        <p:spPr/>
        <p:txBody>
          <a:bodyPr/>
          <a:lstStyle>
            <a:lvl1pPr>
              <a:defRPr/>
            </a:lvl1pPr>
          </a:lstStyle>
          <a:p>
            <a:pPr>
              <a:defRPr/>
            </a:pPr>
            <a:endParaRPr lang="tr-TR" altLang="en-US"/>
          </a:p>
        </p:txBody>
      </p:sp>
      <p:sp>
        <p:nvSpPr>
          <p:cNvPr id="4" name="Footer Placeholder 21"/>
          <p:cNvSpPr>
            <a:spLocks noGrp="1"/>
          </p:cNvSpPr>
          <p:nvPr>
            <p:ph type="ftr" sz="quarter" idx="11"/>
          </p:nvPr>
        </p:nvSpPr>
        <p:spPr/>
        <p:txBody>
          <a:bodyPr/>
          <a:lstStyle>
            <a:lvl1pPr>
              <a:defRPr/>
            </a:lvl1pPr>
          </a:lstStyle>
          <a:p>
            <a:pPr>
              <a:defRPr/>
            </a:pPr>
            <a:endParaRPr lang="tr-TR" altLang="en-US"/>
          </a:p>
        </p:txBody>
      </p:sp>
      <p:sp>
        <p:nvSpPr>
          <p:cNvPr id="5" name="Slide Number Placeholder 17"/>
          <p:cNvSpPr>
            <a:spLocks noGrp="1"/>
          </p:cNvSpPr>
          <p:nvPr>
            <p:ph type="sldNum" sz="quarter" idx="12"/>
          </p:nvPr>
        </p:nvSpPr>
        <p:spPr/>
        <p:txBody>
          <a:bodyPr/>
          <a:lstStyle>
            <a:lvl1pPr>
              <a:defRPr/>
            </a:lvl1pPr>
          </a:lstStyle>
          <a:p>
            <a:pPr>
              <a:defRPr/>
            </a:pPr>
            <a:fld id="{E7B33ACD-6323-4A89-BE2A-BBC1FB80552B}"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tr-TR" altLang="en-US"/>
          </a:p>
        </p:txBody>
      </p:sp>
      <p:sp>
        <p:nvSpPr>
          <p:cNvPr id="3" name="Footer Placeholder 21"/>
          <p:cNvSpPr>
            <a:spLocks noGrp="1"/>
          </p:cNvSpPr>
          <p:nvPr>
            <p:ph type="ftr" sz="quarter" idx="11"/>
          </p:nvPr>
        </p:nvSpPr>
        <p:spPr/>
        <p:txBody>
          <a:bodyPr/>
          <a:lstStyle>
            <a:lvl1pPr>
              <a:defRPr/>
            </a:lvl1pPr>
          </a:lstStyle>
          <a:p>
            <a:pPr>
              <a:defRPr/>
            </a:pPr>
            <a:endParaRPr lang="tr-TR" altLang="en-US"/>
          </a:p>
        </p:txBody>
      </p:sp>
      <p:sp>
        <p:nvSpPr>
          <p:cNvPr id="4" name="Slide Number Placeholder 17"/>
          <p:cNvSpPr>
            <a:spLocks noGrp="1"/>
          </p:cNvSpPr>
          <p:nvPr>
            <p:ph type="sldNum" sz="quarter" idx="12"/>
          </p:nvPr>
        </p:nvSpPr>
        <p:spPr/>
        <p:txBody>
          <a:bodyPr/>
          <a:lstStyle>
            <a:lvl1pPr>
              <a:defRPr/>
            </a:lvl1pPr>
          </a:lstStyle>
          <a:p>
            <a:pPr>
              <a:defRPr/>
            </a:pPr>
            <a:fld id="{361B26E1-68C1-41D6-8E31-D108B56489DA}"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9"/>
          <p:cNvSpPr>
            <a:spLocks noGrp="1"/>
          </p:cNvSpPr>
          <p:nvPr>
            <p:ph type="dt" sz="half" idx="10"/>
          </p:nvPr>
        </p:nvSpPr>
        <p:spPr/>
        <p:txBody>
          <a:bodyPr/>
          <a:lstStyle>
            <a:lvl1pPr>
              <a:defRPr/>
            </a:lvl1pPr>
          </a:lstStyle>
          <a:p>
            <a:pPr>
              <a:defRPr/>
            </a:pPr>
            <a:endParaRPr lang="tr-TR" altLang="en-US"/>
          </a:p>
        </p:txBody>
      </p:sp>
      <p:sp>
        <p:nvSpPr>
          <p:cNvPr id="6" name="Footer Placeholder 21"/>
          <p:cNvSpPr>
            <a:spLocks noGrp="1"/>
          </p:cNvSpPr>
          <p:nvPr>
            <p:ph type="ftr" sz="quarter" idx="11"/>
          </p:nvPr>
        </p:nvSpPr>
        <p:spPr/>
        <p:txBody>
          <a:bodyPr/>
          <a:lstStyle>
            <a:lvl1pPr>
              <a:defRPr/>
            </a:lvl1pPr>
          </a:lstStyle>
          <a:p>
            <a:pPr>
              <a:defRPr/>
            </a:pPr>
            <a:endParaRPr lang="tr-TR" altLang="en-US"/>
          </a:p>
        </p:txBody>
      </p:sp>
      <p:sp>
        <p:nvSpPr>
          <p:cNvPr id="7" name="Slide Number Placeholder 17"/>
          <p:cNvSpPr>
            <a:spLocks noGrp="1"/>
          </p:cNvSpPr>
          <p:nvPr>
            <p:ph type="sldNum" sz="quarter" idx="12"/>
          </p:nvPr>
        </p:nvSpPr>
        <p:spPr/>
        <p:txBody>
          <a:bodyPr/>
          <a:lstStyle>
            <a:lvl1pPr>
              <a:defRPr/>
            </a:lvl1pPr>
          </a:lstStyle>
          <a:p>
            <a:pPr>
              <a:defRPr/>
            </a:pPr>
            <a:fld id="{4FA9A986-3882-4F07-91C9-A22D767707E7}"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tr-TR" altLang="en-US"/>
          </a:p>
        </p:txBody>
      </p:sp>
      <p:sp>
        <p:nvSpPr>
          <p:cNvPr id="10" name="Footer Placeholder 5"/>
          <p:cNvSpPr>
            <a:spLocks noGrp="1"/>
          </p:cNvSpPr>
          <p:nvPr>
            <p:ph type="ftr" sz="quarter" idx="11"/>
          </p:nvPr>
        </p:nvSpPr>
        <p:spPr/>
        <p:txBody>
          <a:bodyPr/>
          <a:lstStyle>
            <a:lvl1pPr>
              <a:defRPr/>
            </a:lvl1pPr>
          </a:lstStyle>
          <a:p>
            <a:pPr>
              <a:defRPr/>
            </a:pPr>
            <a:endParaRPr lang="tr-TR" alt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5983D3C-339B-4CCE-B993-99EE65F1C798}"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altLang="tr-TR" smtClean="0"/>
              <a:t>Asıl başlık stili için tıklatın</a:t>
            </a:r>
            <a:endParaRPr lang="en-US" altLang="tr-TR" smtClean="0"/>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2975790-7364-4A02-9071-4F738D975986}" type="slidenum">
              <a:rPr lang="tr-TR" altLang="en-US"/>
              <a:pPr>
                <a:defRPr/>
              </a:pPr>
              <a:t>‹#›</a:t>
            </a:fld>
            <a:endParaRPr lang="tr-TR"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22" r:id="rId1"/>
    <p:sldLayoutId id="2147483803" r:id="rId2"/>
    <p:sldLayoutId id="2147483823" r:id="rId3"/>
    <p:sldLayoutId id="2147483804" r:id="rId4"/>
    <p:sldLayoutId id="2147483805" r:id="rId5"/>
    <p:sldLayoutId id="2147483806" r:id="rId6"/>
    <p:sldLayoutId id="2147483807" r:id="rId7"/>
    <p:sldLayoutId id="2147483808" r:id="rId8"/>
    <p:sldLayoutId id="2147483824" r:id="rId9"/>
    <p:sldLayoutId id="2147483809" r:id="rId10"/>
    <p:sldLayoutId id="2147483810"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konusma.nedir.com/" TargetMode="External"/><Relationship Id="rId2" Type="http://schemas.openxmlformats.org/officeDocument/2006/relationships/hyperlink" Target="http://dil.nedir.com/" TargetMode="External"/><Relationship Id="rId1" Type="http://schemas.openxmlformats.org/officeDocument/2006/relationships/slideLayout" Target="../slideLayouts/slideLayout2.xml"/><Relationship Id="rId4" Type="http://schemas.openxmlformats.org/officeDocument/2006/relationships/hyperlink" Target="http://egitim.nedir.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kan.nedir.com/" TargetMode="External"/><Relationship Id="rId3" Type="http://schemas.openxmlformats.org/officeDocument/2006/relationships/hyperlink" Target="http://enfeksiyon.nedir.com/" TargetMode="External"/><Relationship Id="rId7" Type="http://schemas.openxmlformats.org/officeDocument/2006/relationships/hyperlink" Target="http://ani.nedir.com/" TargetMode="External"/><Relationship Id="rId2" Type="http://schemas.openxmlformats.org/officeDocument/2006/relationships/hyperlink" Target="http://bu.nedir.com/" TargetMode="External"/><Relationship Id="rId1" Type="http://schemas.openxmlformats.org/officeDocument/2006/relationships/slideLayout" Target="../slideLayouts/slideLayout2.xml"/><Relationship Id="rId6" Type="http://schemas.openxmlformats.org/officeDocument/2006/relationships/hyperlink" Target="http://alkol.nedir.com/" TargetMode="External"/><Relationship Id="rId5" Type="http://schemas.openxmlformats.org/officeDocument/2006/relationships/hyperlink" Target="http://ilac.nedir.com/" TargetMode="External"/><Relationship Id="rId4" Type="http://schemas.openxmlformats.org/officeDocument/2006/relationships/hyperlink" Target="http://rontgen.nedir.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risk.nedir.com/" TargetMode="External"/><Relationship Id="rId2" Type="http://schemas.openxmlformats.org/officeDocument/2006/relationships/hyperlink" Target="http://kronik.nedir.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838200"/>
            <a:ext cx="7851648" cy="914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fontAlgn="auto" hangingPunct="1">
              <a:spcAft>
                <a:spcPts val="0"/>
              </a:spcAft>
              <a:defRPr/>
            </a:pPr>
            <a:r>
              <a:rPr lang="tr-TR" altLang="tr-TR" sz="3200" dirty="0" smtClean="0"/>
              <a:t>ŞUBAT İŞİTME ENGELLİLER FARKINDALIK AYI</a:t>
            </a:r>
          </a:p>
        </p:txBody>
      </p:sp>
      <p:pic>
        <p:nvPicPr>
          <p:cNvPr id="3076" name="Picture 4" descr="digital-hearing-a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362200"/>
            <a:ext cx="5105400" cy="4191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pPr>
              <a:defRPr/>
            </a:pPr>
            <a:fld id="{96ED2625-5157-4525-AE80-457FAF0F8505}" type="slidenum">
              <a:rPr lang="tr-TR" altLang="en-US"/>
              <a:pPr>
                <a:defRPr/>
              </a:pPr>
              <a:t>1</a:t>
            </a:fld>
            <a:endParaRPr lang="tr-TR"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57200" y="990600"/>
            <a:ext cx="8229600" cy="5029200"/>
          </a:xfrm>
        </p:spPr>
        <p:txBody>
          <a:bodyPr/>
          <a:lstStyle/>
          <a:p>
            <a:pPr lvl="1" algn="just" eaLnBrk="1" hangingPunct="1">
              <a:lnSpc>
                <a:spcPct val="90000"/>
              </a:lnSpc>
            </a:pPr>
            <a:r>
              <a:rPr lang="tr-TR" altLang="tr-TR" sz="1900" b="1" u="sng" smtClean="0">
                <a:solidFill>
                  <a:srgbClr val="FF0000"/>
                </a:solidFill>
              </a:rPr>
              <a:t>12-18 aylık çocuklar </a:t>
            </a:r>
            <a:endParaRPr lang="tr-TR" altLang="tr-TR" sz="1900" u="sng" smtClean="0">
              <a:solidFill>
                <a:srgbClr val="FF0000"/>
              </a:solidFill>
            </a:endParaRPr>
          </a:p>
          <a:p>
            <a:pPr algn="just" eaLnBrk="1" hangingPunct="1">
              <a:lnSpc>
                <a:spcPct val="90000"/>
              </a:lnSpc>
            </a:pPr>
            <a:r>
              <a:rPr lang="tr-TR" altLang="tr-TR" sz="2100" smtClean="0"/>
              <a:t>Herhangi bir işaret kullanmadan, yaklaşık 1 metre uzaklıktan verilen emirleri anlar (“bardağı al” gibi), </a:t>
            </a:r>
          </a:p>
          <a:p>
            <a:pPr algn="just" eaLnBrk="1" hangingPunct="1">
              <a:lnSpc>
                <a:spcPct val="90000"/>
              </a:lnSpc>
            </a:pPr>
            <a:r>
              <a:rPr lang="tr-TR" altLang="tr-TR" sz="2100" smtClean="0"/>
              <a:t>Birkaç kelimeyi anlaşılır şekilde yerinde kullanır, </a:t>
            </a:r>
          </a:p>
          <a:p>
            <a:pPr algn="just" eaLnBrk="1" hangingPunct="1">
              <a:lnSpc>
                <a:spcPct val="90000"/>
              </a:lnSpc>
            </a:pPr>
            <a:r>
              <a:rPr lang="tr-TR" altLang="tr-TR" sz="2100" smtClean="0"/>
              <a:t>Bildiği hayvan seslerini taklit edebilir, </a:t>
            </a:r>
          </a:p>
          <a:p>
            <a:pPr algn="just" eaLnBrk="1" hangingPunct="1">
              <a:lnSpc>
                <a:spcPct val="90000"/>
              </a:lnSpc>
            </a:pPr>
            <a:r>
              <a:rPr lang="tr-TR" altLang="tr-TR" sz="2100" smtClean="0"/>
              <a:t>“Nerede” ile başlayan sorulara başını o yöne çevirerek ya da eliyle işaret ederek cevap verir, </a:t>
            </a:r>
            <a:endParaRPr lang="tr-TR" altLang="tr-TR" sz="2100" b="1" smtClean="0"/>
          </a:p>
          <a:p>
            <a:pPr lvl="1" algn="just" eaLnBrk="1" hangingPunct="1">
              <a:lnSpc>
                <a:spcPct val="90000"/>
              </a:lnSpc>
            </a:pPr>
            <a:r>
              <a:rPr lang="tr-TR" altLang="tr-TR" sz="1900" b="1" u="sng" smtClean="0">
                <a:solidFill>
                  <a:srgbClr val="FF0000"/>
                </a:solidFill>
              </a:rPr>
              <a:t>2 yaşındaki çocuklar </a:t>
            </a:r>
            <a:endParaRPr lang="tr-TR" altLang="tr-TR" sz="1900" u="sng" smtClean="0">
              <a:solidFill>
                <a:srgbClr val="FF0000"/>
              </a:solidFill>
            </a:endParaRPr>
          </a:p>
          <a:p>
            <a:pPr algn="just" eaLnBrk="1" hangingPunct="1">
              <a:lnSpc>
                <a:spcPct val="90000"/>
              </a:lnSpc>
            </a:pPr>
            <a:r>
              <a:rPr lang="tr-TR" altLang="tr-TR" sz="2100" smtClean="0"/>
              <a:t>Yaklaşık 4 ya da 6 metre uzaklıktan çağrıldığında tepki verir, </a:t>
            </a:r>
          </a:p>
          <a:p>
            <a:pPr algn="just" eaLnBrk="1" hangingPunct="1">
              <a:lnSpc>
                <a:spcPct val="90000"/>
              </a:lnSpc>
            </a:pPr>
            <a:r>
              <a:rPr lang="tr-TR" altLang="tr-TR" sz="2100" smtClean="0"/>
              <a:t>Bildiği kelimelerle basit cümleler kurar, </a:t>
            </a:r>
          </a:p>
          <a:p>
            <a:pPr algn="just" eaLnBrk="1" hangingPunct="1">
              <a:lnSpc>
                <a:spcPct val="90000"/>
              </a:lnSpc>
            </a:pPr>
            <a:r>
              <a:rPr lang="tr-TR" altLang="tr-TR" sz="2100" smtClean="0"/>
              <a:t>Araba sesi ya da dışarıda havlayan köpek sesini fark ettiğini belli eder, </a:t>
            </a:r>
          </a:p>
          <a:p>
            <a:pPr algn="just" eaLnBrk="1" hangingPunct="1">
              <a:lnSpc>
                <a:spcPct val="90000"/>
              </a:lnSpc>
            </a:pPr>
            <a:r>
              <a:rPr lang="tr-TR" altLang="tr-TR" sz="2100" smtClean="0"/>
              <a:t>İsteklerini konuşarak ifade eder, </a:t>
            </a:r>
          </a:p>
          <a:p>
            <a:pPr algn="just" eaLnBrk="1" hangingPunct="1">
              <a:lnSpc>
                <a:spcPct val="90000"/>
              </a:lnSpc>
            </a:pPr>
            <a:r>
              <a:rPr lang="tr-TR" altLang="tr-TR" sz="2100" smtClean="0"/>
              <a:t>Oyun sırasında arkadaşları ile konuşarak iletişim kurar </a:t>
            </a:r>
          </a:p>
        </p:txBody>
      </p:sp>
      <p:sp>
        <p:nvSpPr>
          <p:cNvPr id="2" name="Slayt Numarası Yer Tutucusu 1"/>
          <p:cNvSpPr>
            <a:spLocks noGrp="1"/>
          </p:cNvSpPr>
          <p:nvPr>
            <p:ph type="sldNum" sz="quarter" idx="12"/>
          </p:nvPr>
        </p:nvSpPr>
        <p:spPr/>
        <p:txBody>
          <a:bodyPr/>
          <a:lstStyle/>
          <a:p>
            <a:pPr>
              <a:defRPr/>
            </a:pPr>
            <a:fld id="{F0D0F79C-973D-4036-884A-DE667C562576}" type="slidenum">
              <a:rPr lang="tr-TR" altLang="en-US"/>
              <a:pPr>
                <a:defRPr/>
              </a:pPr>
              <a:t>10</a:t>
            </a:fld>
            <a:endParaRPr lang="tr-TR"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aşlık 1"/>
          <p:cNvSpPr>
            <a:spLocks noGrp="1"/>
          </p:cNvSpPr>
          <p:nvPr>
            <p:ph type="title"/>
          </p:nvPr>
        </p:nvSpPr>
        <p:spPr/>
        <p:txBody>
          <a:bodyPr/>
          <a:lstStyle/>
          <a:p>
            <a:pPr algn="ctr" eaLnBrk="1" hangingPunct="1"/>
            <a:r>
              <a:rPr lang="tr-TR" altLang="tr-TR" sz="2800" b="1" dirty="0" smtClean="0"/>
              <a:t>İşitme engelli çocuktan </a:t>
            </a:r>
            <a:r>
              <a:rPr lang="tr-TR" altLang="tr-TR" sz="2800" b="1" u="sng" dirty="0" smtClean="0">
                <a:hlinkClick r:id="rId2" tooltip="dil"/>
              </a:rPr>
              <a:t>dil</a:t>
            </a:r>
            <a:r>
              <a:rPr lang="tr-TR" altLang="tr-TR" sz="2800" b="1" dirty="0" smtClean="0"/>
              <a:t> ve </a:t>
            </a:r>
            <a:r>
              <a:rPr lang="tr-TR" altLang="tr-TR" sz="2800" b="1" u="sng" dirty="0" smtClean="0">
                <a:hlinkClick r:id="rId3" tooltip="konuşma"/>
              </a:rPr>
              <a:t>konuşma</a:t>
            </a:r>
            <a:r>
              <a:rPr lang="tr-TR" altLang="tr-TR" sz="2800" b="1" dirty="0" smtClean="0"/>
              <a:t> gelişimini etkileyen faktörler</a:t>
            </a:r>
            <a:endParaRPr lang="tr-TR" altLang="tr-TR" dirty="0" smtClean="0"/>
          </a:p>
        </p:txBody>
      </p:sp>
      <p:sp>
        <p:nvSpPr>
          <p:cNvPr id="16387" name="İçerik Yer Tutucusu 2"/>
          <p:cNvSpPr>
            <a:spLocks noGrp="1"/>
          </p:cNvSpPr>
          <p:nvPr>
            <p:ph idx="1"/>
          </p:nvPr>
        </p:nvSpPr>
        <p:spPr/>
        <p:txBody>
          <a:bodyPr/>
          <a:lstStyle/>
          <a:p>
            <a:pPr eaLnBrk="1" hangingPunct="1"/>
            <a:r>
              <a:rPr lang="tr-TR" altLang="tr-TR" sz="2400" smtClean="0"/>
              <a:t>1. İşitme kaybı derecesi</a:t>
            </a:r>
          </a:p>
          <a:p>
            <a:pPr eaLnBrk="1" hangingPunct="1"/>
            <a:r>
              <a:rPr lang="tr-TR" altLang="tr-TR" sz="2400" smtClean="0"/>
              <a:t>2. İşitme kaybının başladığı yaş</a:t>
            </a:r>
          </a:p>
          <a:p>
            <a:pPr eaLnBrk="1" hangingPunct="1"/>
            <a:r>
              <a:rPr lang="tr-TR" altLang="tr-TR" sz="2400" smtClean="0"/>
              <a:t>4. Başka bir özrün bulunup bulunmaması</a:t>
            </a:r>
          </a:p>
          <a:p>
            <a:pPr eaLnBrk="1" hangingPunct="1"/>
            <a:r>
              <a:rPr lang="tr-TR" altLang="tr-TR" sz="2400" smtClean="0"/>
              <a:t>5. İşitme kaybının tanımlandığı yaş</a:t>
            </a:r>
          </a:p>
          <a:p>
            <a:pPr eaLnBrk="1" hangingPunct="1"/>
            <a:r>
              <a:rPr lang="tr-TR" altLang="tr-TR" sz="2400" smtClean="0"/>
              <a:t>6. Çocuğun zihinsel/bilişsel durumu</a:t>
            </a:r>
          </a:p>
          <a:p>
            <a:pPr eaLnBrk="1" hangingPunct="1"/>
            <a:r>
              <a:rPr lang="tr-TR" altLang="tr-TR" sz="2400" smtClean="0"/>
              <a:t>7. Eğitiminin ve danışmanlık hizmetlerinin başladığı yaş</a:t>
            </a:r>
          </a:p>
          <a:p>
            <a:pPr eaLnBrk="1" hangingPunct="1"/>
            <a:r>
              <a:rPr lang="tr-TR" altLang="tr-TR" sz="2400" smtClean="0"/>
              <a:t>8. Sunulan </a:t>
            </a:r>
            <a:r>
              <a:rPr lang="tr-TR" altLang="tr-TR" sz="2400" u="sng" smtClean="0">
                <a:hlinkClick r:id="rId4" tooltip="eğitim"/>
              </a:rPr>
              <a:t>eğitim</a:t>
            </a:r>
            <a:r>
              <a:rPr lang="tr-TR" altLang="tr-TR" sz="2400" smtClean="0"/>
              <a:t> ve destek hizmetlerinin niteliği ve niceliği</a:t>
            </a:r>
          </a:p>
          <a:p>
            <a:pPr eaLnBrk="1" hangingPunct="1"/>
            <a:endParaRPr lang="tr-TR" altLang="tr-TR" sz="2400" smtClean="0"/>
          </a:p>
        </p:txBody>
      </p:sp>
      <p:sp>
        <p:nvSpPr>
          <p:cNvPr id="2" name="Slayt Numarası Yer Tutucusu 1"/>
          <p:cNvSpPr>
            <a:spLocks noGrp="1"/>
          </p:cNvSpPr>
          <p:nvPr>
            <p:ph type="sldNum" sz="quarter" idx="12"/>
          </p:nvPr>
        </p:nvSpPr>
        <p:spPr/>
        <p:txBody>
          <a:bodyPr/>
          <a:lstStyle/>
          <a:p>
            <a:pPr>
              <a:defRPr/>
            </a:pPr>
            <a:fld id="{B6A1C2E9-A43B-4001-8920-A5710E52F985}" type="slidenum">
              <a:rPr lang="tr-TR" altLang="en-US"/>
              <a:pPr>
                <a:defRPr/>
              </a:pPr>
              <a:t>11</a:t>
            </a:fld>
            <a:endParaRPr lang="tr-TR" altLang="en-US"/>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İçerik Yer Tutucusu 2"/>
          <p:cNvSpPr>
            <a:spLocks noGrp="1"/>
          </p:cNvSpPr>
          <p:nvPr>
            <p:ph idx="1"/>
          </p:nvPr>
        </p:nvSpPr>
        <p:spPr>
          <a:xfrm>
            <a:off x="457200" y="803275"/>
            <a:ext cx="8229600" cy="5749925"/>
          </a:xfrm>
        </p:spPr>
        <p:txBody>
          <a:bodyPr>
            <a:normAutofit/>
          </a:bodyPr>
          <a:lstStyle/>
          <a:p>
            <a:pPr marL="274320" indent="-274320" algn="just" eaLnBrk="1" fontAlgn="auto" hangingPunct="1">
              <a:spcAft>
                <a:spcPts val="0"/>
              </a:spcAft>
              <a:buClr>
                <a:schemeClr val="accent3"/>
              </a:buClr>
              <a:buFont typeface="Wingdings 2"/>
              <a:buChar char=""/>
              <a:defRPr/>
            </a:pPr>
            <a:r>
              <a:rPr lang="tr-TR" altLang="tr-TR" sz="2000" b="1" u="sng" dirty="0" smtClean="0">
                <a:solidFill>
                  <a:srgbClr val="FF0000"/>
                </a:solidFill>
              </a:rPr>
              <a:t>İşitme engelliler nasıl iletişim kurabilirler?</a:t>
            </a:r>
            <a:endParaRPr lang="tr-TR" altLang="tr-TR" sz="2000" u="sng" dirty="0">
              <a:solidFill>
                <a:srgbClr val="FF0000"/>
              </a:solidFill>
            </a:endParaRPr>
          </a:p>
          <a:p>
            <a:pPr marL="274320" indent="-274320" algn="just" eaLnBrk="1" fontAlgn="auto" hangingPunct="1">
              <a:spcAft>
                <a:spcPts val="0"/>
              </a:spcAft>
              <a:buClr>
                <a:schemeClr val="accent3"/>
              </a:buClr>
              <a:buFont typeface="Wingdings 2"/>
              <a:buChar char=""/>
              <a:defRPr/>
            </a:pPr>
            <a:endParaRPr lang="tr-TR" altLang="tr-TR" sz="1600" b="1" dirty="0" smtClean="0"/>
          </a:p>
          <a:p>
            <a:pPr marL="0" indent="0" algn="just" eaLnBrk="1" fontAlgn="auto" hangingPunct="1">
              <a:spcAft>
                <a:spcPts val="0"/>
              </a:spcAft>
              <a:buClr>
                <a:schemeClr val="accent3"/>
              </a:buClr>
              <a:buFont typeface="Wingdings 2"/>
              <a:buNone/>
              <a:defRPr/>
            </a:pPr>
            <a:r>
              <a:rPr lang="tr-TR" altLang="tr-TR" sz="1600" b="1" dirty="0" smtClean="0"/>
              <a:t>Dudak Okuma yöntemi:</a:t>
            </a:r>
            <a:endParaRPr lang="tr-TR" altLang="tr-TR" sz="1600" dirty="0" smtClean="0"/>
          </a:p>
          <a:p>
            <a:pPr marL="0" indent="0" algn="just" eaLnBrk="1" fontAlgn="auto" hangingPunct="1">
              <a:spcAft>
                <a:spcPts val="0"/>
              </a:spcAft>
              <a:buClr>
                <a:schemeClr val="accent3"/>
              </a:buClr>
              <a:buFont typeface="Wingdings 2"/>
              <a:buNone/>
              <a:defRPr/>
            </a:pPr>
            <a:endParaRPr lang="tr-TR" altLang="tr-TR" sz="1600" dirty="0" smtClean="0"/>
          </a:p>
          <a:p>
            <a:pPr marL="274320" indent="-274320" algn="just" eaLnBrk="1" fontAlgn="auto" hangingPunct="1">
              <a:spcAft>
                <a:spcPts val="0"/>
              </a:spcAft>
              <a:buClr>
                <a:schemeClr val="accent3"/>
              </a:buClr>
              <a:buFont typeface="Wingdings 2"/>
              <a:buChar char=""/>
              <a:defRPr/>
            </a:pPr>
            <a:r>
              <a:rPr lang="tr-TR" altLang="tr-TR" sz="1600" dirty="0" smtClean="0"/>
              <a:t>İşitme engelliler dudak okuma yöntemiyle insanlarla iletişim kurabilirler. Dudağınızın hareketini izleyerek dediklerinizi anlayabilirler. Ancak unutmayın: </a:t>
            </a:r>
          </a:p>
          <a:p>
            <a:pPr marL="274320" indent="-274320" algn="just" eaLnBrk="1" fontAlgn="auto" hangingPunct="1">
              <a:spcAft>
                <a:spcPts val="0"/>
              </a:spcAft>
              <a:buClr>
                <a:schemeClr val="accent3"/>
              </a:buClr>
              <a:buFont typeface="Wingdings 2"/>
              <a:buChar char=""/>
              <a:defRPr/>
            </a:pPr>
            <a:r>
              <a:rPr lang="tr-TR" altLang="tr-TR" sz="1600" dirty="0" smtClean="0"/>
              <a:t>Sesler  %40  oranında görsel olarak algılanabilir. Dolayısıyla dudak okuma tahmine dayalı bir iletişim yöntemidir. Konuştuklarınızdan anlaşılan kelimeler yardımıyla ne demek istediklerinizi anlamaya çalışmak her zaman sağlıklı bir iletişim  yöntemi olmadığından mümkünse kolayca anlaşılır bir dille konuşmanızda fayda vardır.</a:t>
            </a:r>
          </a:p>
          <a:p>
            <a:pPr marL="274320" indent="-274320" algn="just" eaLnBrk="1" fontAlgn="auto" hangingPunct="1">
              <a:spcAft>
                <a:spcPts val="0"/>
              </a:spcAft>
              <a:buClr>
                <a:schemeClr val="accent3"/>
              </a:buClr>
              <a:buFont typeface="Wingdings 2"/>
              <a:buChar char=""/>
              <a:defRPr/>
            </a:pPr>
            <a:r>
              <a:rPr lang="tr-TR" sz="1600" dirty="0"/>
              <a:t>Dudak okuyan bireylerle iletişime geçerken dikkat etmek gereken unsurlarda bazıları</a:t>
            </a:r>
            <a:r>
              <a:rPr lang="tr-TR" sz="1600" dirty="0" smtClean="0"/>
              <a:t>:</a:t>
            </a:r>
            <a:r>
              <a:rPr lang="tr-TR" sz="1600" dirty="0"/>
              <a:t> </a:t>
            </a:r>
          </a:p>
          <a:p>
            <a:pPr marL="274320" indent="-274320" algn="just" eaLnBrk="1" fontAlgn="auto" hangingPunct="1">
              <a:spcAft>
                <a:spcPts val="0"/>
              </a:spcAft>
              <a:buClr>
                <a:schemeClr val="accent3"/>
              </a:buClr>
              <a:buFont typeface="Wingdings 2"/>
              <a:buChar char=""/>
              <a:defRPr/>
            </a:pPr>
            <a:r>
              <a:rPr lang="tr-TR" sz="1600" dirty="0" smtClean="0"/>
              <a:t>Konuşmaya </a:t>
            </a:r>
            <a:r>
              <a:rPr lang="tr-TR" sz="1600" dirty="0"/>
              <a:t>başlamadan önce </a:t>
            </a:r>
            <a:r>
              <a:rPr lang="tr-TR" sz="1600" b="1" dirty="0"/>
              <a:t>işitme engelli bireyi tanımaya</a:t>
            </a:r>
            <a:r>
              <a:rPr lang="tr-TR" sz="1600" dirty="0"/>
              <a:t> </a:t>
            </a:r>
            <a:r>
              <a:rPr lang="tr-TR" sz="1600" b="1" dirty="0"/>
              <a:t>çalışın</a:t>
            </a:r>
            <a:r>
              <a:rPr lang="tr-TR" sz="1600" dirty="0"/>
              <a:t>, konuşmalarını rahatlıkla anlayıp anlayamadığını test ediniz. Konuşurken de </a:t>
            </a:r>
            <a:r>
              <a:rPr lang="tr-TR" sz="1600" dirty="0" smtClean="0"/>
              <a:t>işitme bireyin </a:t>
            </a:r>
            <a:r>
              <a:rPr lang="tr-TR" sz="1600" dirty="0"/>
              <a:t>size baktığından emin olunuz.</a:t>
            </a:r>
          </a:p>
          <a:p>
            <a:pPr marL="274320" indent="-274320" algn="just" eaLnBrk="1" fontAlgn="auto" hangingPunct="1">
              <a:spcAft>
                <a:spcPts val="0"/>
              </a:spcAft>
              <a:buClr>
                <a:schemeClr val="accent3"/>
              </a:buClr>
              <a:buFont typeface="Wingdings 2"/>
              <a:buChar char=""/>
              <a:defRPr/>
            </a:pPr>
            <a:r>
              <a:rPr lang="tr-TR" sz="1600" dirty="0" smtClean="0"/>
              <a:t>İşitme </a:t>
            </a:r>
            <a:r>
              <a:rPr lang="tr-TR" sz="1600" dirty="0"/>
              <a:t>engelliler işitme dereceleri ne olursa olsun sizi seslendiğinizde duymayabilir. O yüzden, elinizle omzuna hafifçe dokunmak gibi yöntemleri </a:t>
            </a:r>
            <a:r>
              <a:rPr lang="tr-TR" sz="1600" dirty="0" smtClean="0"/>
              <a:t>kullanabilirsiniz</a:t>
            </a:r>
            <a:r>
              <a:rPr lang="tr-TR" sz="1600" dirty="0"/>
              <a:t>.</a:t>
            </a:r>
          </a:p>
          <a:p>
            <a:pPr marL="274320" indent="-274320" algn="just" eaLnBrk="1" fontAlgn="auto" hangingPunct="1">
              <a:spcAft>
                <a:spcPts val="0"/>
              </a:spcAft>
              <a:buClr>
                <a:schemeClr val="accent3"/>
              </a:buClr>
              <a:buFont typeface="Wingdings 2"/>
              <a:buChar char=""/>
              <a:defRPr/>
            </a:pPr>
            <a:r>
              <a:rPr lang="tr-TR" altLang="tr-TR" sz="1600" dirty="0" smtClean="0"/>
              <a:t>Konuşmanızı ve dudağınızın görünmesini engelleyen durumlardan kaçınınız. Yemek yerken konuştuğunuzda dudağınızın hareketi değiştiğinden sizi anlamakta zorlanabilirler.</a:t>
            </a:r>
          </a:p>
          <a:p>
            <a:pPr marL="274320" indent="-274320" algn="just" eaLnBrk="1" fontAlgn="auto" hangingPunct="1">
              <a:spcAft>
                <a:spcPts val="0"/>
              </a:spcAft>
              <a:buClr>
                <a:schemeClr val="accent3"/>
              </a:buClr>
              <a:buFont typeface="Wingdings 2"/>
              <a:buChar char=""/>
              <a:defRPr/>
            </a:pPr>
            <a:r>
              <a:rPr lang="tr-TR" altLang="tr-TR" sz="1600" dirty="0" smtClean="0"/>
              <a:t> Sakal Bıyık ya da dudağınızı kapatan unsurları mümkünse ortadan kaldırınız.</a:t>
            </a:r>
          </a:p>
          <a:p>
            <a:pPr marL="274320" indent="-274320" algn="just" eaLnBrk="1" fontAlgn="auto" hangingPunct="1">
              <a:spcAft>
                <a:spcPts val="0"/>
              </a:spcAft>
              <a:buClr>
                <a:schemeClr val="accent3"/>
              </a:buClr>
              <a:buFont typeface="Wingdings 2"/>
              <a:buChar char=""/>
              <a:defRPr/>
            </a:pPr>
            <a:endParaRPr lang="tr-TR" altLang="tr-TR" sz="1600" dirty="0" smtClean="0"/>
          </a:p>
        </p:txBody>
      </p:sp>
      <p:sp>
        <p:nvSpPr>
          <p:cNvPr id="2" name="Slayt Numarası Yer Tutucusu 1"/>
          <p:cNvSpPr>
            <a:spLocks noGrp="1"/>
          </p:cNvSpPr>
          <p:nvPr>
            <p:ph type="sldNum" sz="quarter" idx="12"/>
          </p:nvPr>
        </p:nvSpPr>
        <p:spPr/>
        <p:txBody>
          <a:bodyPr/>
          <a:lstStyle/>
          <a:p>
            <a:pPr>
              <a:defRPr/>
            </a:pPr>
            <a:fld id="{A10A07A8-38CD-4B29-A853-86D4F78D5A46}" type="slidenum">
              <a:rPr lang="tr-TR" altLang="en-US"/>
              <a:pPr>
                <a:defRPr/>
              </a:pPr>
              <a:t>12</a:t>
            </a:fld>
            <a:endParaRPr lang="tr-TR"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66800"/>
            <a:ext cx="8229600" cy="4389438"/>
          </a:xfrm>
        </p:spPr>
        <p:txBody>
          <a:bodyPr>
            <a:normAutofit/>
          </a:bodyPr>
          <a:lstStyle/>
          <a:p>
            <a:pPr marL="0" indent="0" eaLnBrk="1" fontAlgn="auto" hangingPunct="1">
              <a:spcAft>
                <a:spcPts val="0"/>
              </a:spcAft>
              <a:buClr>
                <a:schemeClr val="accent3"/>
              </a:buClr>
              <a:buFont typeface="Wingdings 2"/>
              <a:buNone/>
              <a:defRPr/>
            </a:pPr>
            <a:r>
              <a:rPr lang="tr-TR" altLang="tr-TR" sz="2000" b="1" dirty="0" smtClean="0"/>
              <a:t>     İşaret Dili:</a:t>
            </a:r>
          </a:p>
          <a:p>
            <a:pPr marL="0" indent="0" eaLnBrk="1" fontAlgn="auto" hangingPunct="1">
              <a:spcAft>
                <a:spcPts val="0"/>
              </a:spcAft>
              <a:buClr>
                <a:schemeClr val="accent3"/>
              </a:buClr>
              <a:buFont typeface="Wingdings 2"/>
              <a:buNone/>
              <a:defRPr/>
            </a:pPr>
            <a:endParaRPr lang="tr-TR" altLang="tr-TR" sz="2000" dirty="0" smtClean="0"/>
          </a:p>
          <a:p>
            <a:pPr marL="274320" indent="-274320" algn="just" eaLnBrk="1" fontAlgn="auto" hangingPunct="1">
              <a:spcAft>
                <a:spcPts val="0"/>
              </a:spcAft>
              <a:buClr>
                <a:schemeClr val="accent3"/>
              </a:buClr>
              <a:buFont typeface="Wingdings 2"/>
              <a:buChar char=""/>
              <a:defRPr/>
            </a:pPr>
            <a:r>
              <a:rPr lang="tr-TR" altLang="tr-TR" sz="2000" dirty="0" smtClean="0"/>
              <a:t>El hareketleriyle ve yüz ifadeleriyle oluşturulmuş kendisine özgü bir dil bilgisi olan bir dildir. Her ulusun kendine ait bir işaret dili vardır. Jestlerden farklı olarak kendine özgü kalıplaşmış işaretler içermektedir. Bazı işaretler simgesel (</a:t>
            </a:r>
            <a:r>
              <a:rPr lang="tr-TR" altLang="tr-TR" sz="2000" dirty="0" err="1" smtClean="0"/>
              <a:t>ikonik</a:t>
            </a:r>
            <a:r>
              <a:rPr lang="tr-TR" altLang="tr-TR" sz="2000" dirty="0" smtClean="0"/>
              <a:t>) olmakla beraber bazı işaretler kesinlikle simgesel değildir.</a:t>
            </a:r>
          </a:p>
          <a:p>
            <a:pPr marL="0" indent="0" eaLnBrk="1" fontAlgn="auto" hangingPunct="1">
              <a:spcAft>
                <a:spcPts val="0"/>
              </a:spcAft>
              <a:buClr>
                <a:schemeClr val="accent3"/>
              </a:buClr>
              <a:buFont typeface="Wingdings 2"/>
              <a:buNone/>
              <a:defRPr/>
            </a:pPr>
            <a:endParaRPr lang="tr-TR" altLang="tr-TR" sz="2000" dirty="0" smtClean="0"/>
          </a:p>
          <a:p>
            <a:pPr marL="274320" indent="-274320" eaLnBrk="1" fontAlgn="auto" hangingPunct="1">
              <a:spcAft>
                <a:spcPts val="0"/>
              </a:spcAft>
              <a:buClr>
                <a:schemeClr val="accent3"/>
              </a:buClr>
              <a:buFont typeface="Wingdings 2"/>
              <a:buChar char=""/>
              <a:defRPr/>
            </a:pPr>
            <a:r>
              <a:rPr lang="tr-TR" altLang="tr-TR" sz="2000" b="1" dirty="0" smtClean="0"/>
              <a:t>DOĞAL SÖZEL İLETİŞİM</a:t>
            </a:r>
          </a:p>
          <a:p>
            <a:pPr marL="274320" indent="-274320" eaLnBrk="1" fontAlgn="auto" hangingPunct="1">
              <a:spcAft>
                <a:spcPts val="0"/>
              </a:spcAft>
              <a:buClr>
                <a:schemeClr val="accent3"/>
              </a:buClr>
              <a:buFont typeface="Wingdings 2"/>
              <a:buChar char=""/>
              <a:defRPr/>
            </a:pPr>
            <a:endParaRPr lang="tr-TR" sz="2000" dirty="0"/>
          </a:p>
        </p:txBody>
      </p:sp>
      <p:sp>
        <p:nvSpPr>
          <p:cNvPr id="4" name="Slayt Numarası Yer Tutucusu 3"/>
          <p:cNvSpPr>
            <a:spLocks noGrp="1"/>
          </p:cNvSpPr>
          <p:nvPr>
            <p:ph type="sldNum" sz="quarter" idx="12"/>
          </p:nvPr>
        </p:nvSpPr>
        <p:spPr/>
        <p:txBody>
          <a:bodyPr/>
          <a:lstStyle/>
          <a:p>
            <a:pPr>
              <a:defRPr/>
            </a:pPr>
            <a:fld id="{471D4D96-AE6D-4B9E-B48C-62A56EDFDFE4}" type="slidenum">
              <a:rPr lang="tr-TR" altLang="en-US"/>
              <a:pPr>
                <a:defRPr/>
              </a:pPr>
              <a:t>13</a:t>
            </a:fld>
            <a:endParaRPr lang="tr-TR"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İçerik Yer Tutucusu 2"/>
          <p:cNvSpPr>
            <a:spLocks noGrp="1"/>
          </p:cNvSpPr>
          <p:nvPr>
            <p:ph idx="1"/>
          </p:nvPr>
        </p:nvSpPr>
        <p:spPr>
          <a:xfrm>
            <a:off x="457200" y="1219200"/>
            <a:ext cx="8229600" cy="4389438"/>
          </a:xfrm>
        </p:spPr>
        <p:txBody>
          <a:bodyPr>
            <a:normAutofit/>
          </a:bodyPr>
          <a:lstStyle/>
          <a:p>
            <a:pPr marL="0" indent="0" algn="just" eaLnBrk="1" fontAlgn="auto" hangingPunct="1">
              <a:spcAft>
                <a:spcPts val="0"/>
              </a:spcAft>
              <a:buClr>
                <a:schemeClr val="accent3"/>
              </a:buClr>
              <a:buFont typeface="Wingdings 2"/>
              <a:buNone/>
              <a:defRPr/>
            </a:pPr>
            <a:r>
              <a:rPr lang="tr-TR" altLang="tr-TR" sz="1800" b="1" u="sng" dirty="0" smtClean="0"/>
              <a:t>İşitme engeli bireylerle iletişim kurarken dikkat edilecek hususlar:</a:t>
            </a:r>
            <a:endParaRPr lang="tr-TR" altLang="tr-TR" sz="1800" u="sng" dirty="0" smtClean="0"/>
          </a:p>
          <a:p>
            <a:pPr marL="0" indent="0" algn="just" eaLnBrk="1" fontAlgn="auto" hangingPunct="1">
              <a:spcAft>
                <a:spcPts val="0"/>
              </a:spcAft>
              <a:buClr>
                <a:schemeClr val="accent3"/>
              </a:buClr>
              <a:buFont typeface="Wingdings 2"/>
              <a:buNone/>
              <a:defRPr/>
            </a:pPr>
            <a:endParaRPr lang="tr-TR" altLang="tr-TR" sz="1800" dirty="0" smtClean="0"/>
          </a:p>
          <a:p>
            <a:pPr marL="274320" indent="-274320" algn="just" eaLnBrk="1" fontAlgn="auto" hangingPunct="1">
              <a:spcAft>
                <a:spcPts val="0"/>
              </a:spcAft>
              <a:buClr>
                <a:schemeClr val="accent3"/>
              </a:buClr>
              <a:buFont typeface="Wingdings 2"/>
              <a:buChar char=""/>
              <a:defRPr/>
            </a:pPr>
            <a:r>
              <a:rPr lang="tr-TR" altLang="tr-TR" sz="1800" dirty="0" smtClean="0"/>
              <a:t>İşitme engelli bir bireyin konuşmalarını anlamıyorsanız,  tekrar sorabilirsiniz. Anlayamama durumunun devamı halinde işitme engelli bireyden dediklerini yazmasını rica edebilirsiniz. </a:t>
            </a:r>
            <a:r>
              <a:rPr lang="tr-TR" altLang="tr-TR" sz="1800" dirty="0" smtClean="0">
                <a:solidFill>
                  <a:schemeClr val="bg2">
                    <a:lumMod val="50000"/>
                  </a:schemeClr>
                </a:solidFill>
              </a:rPr>
              <a:t>(</a:t>
            </a:r>
            <a:r>
              <a:rPr lang="tr-TR" altLang="tr-TR" sz="1800" i="1" dirty="0" smtClean="0">
                <a:solidFill>
                  <a:schemeClr val="bg2">
                    <a:lumMod val="50000"/>
                  </a:schemeClr>
                </a:solidFill>
              </a:rPr>
              <a:t>Unutulmaması gereken bir hatırlatma, konuşmakta zorlanan ve genelde işaret dili kullanan bireylerin ana dili işaret dili olduğunu göz önüne alırsak, Türkçe dil bilgisinden haberdar olmama ihtimali vardır ve dolayısıyla yazıyla iletişim kurduğunuzda basit cümlelerle kendinizi ifade ermeye çalışın.)</a:t>
            </a:r>
            <a:r>
              <a:rPr lang="tr-TR" altLang="tr-TR" sz="1800" dirty="0" smtClean="0">
                <a:solidFill>
                  <a:schemeClr val="bg2">
                    <a:lumMod val="50000"/>
                  </a:schemeClr>
                </a:solidFill>
              </a:rPr>
              <a:t> </a:t>
            </a:r>
            <a:r>
              <a:rPr lang="tr-TR" altLang="tr-TR" sz="1800" dirty="0" smtClean="0"/>
              <a:t>Kesinlikle beni anlamıyor ya da dediklerinden bir şey anlamıyorum diye onunla iletişiminizi hemen kesmeyin. İşitme engelli bireylerin duygularını incitmiş olursunuz.</a:t>
            </a:r>
          </a:p>
          <a:p>
            <a:pPr marL="274320" indent="-274320" algn="just" eaLnBrk="1" fontAlgn="auto" hangingPunct="1">
              <a:spcAft>
                <a:spcPts val="0"/>
              </a:spcAft>
              <a:buClr>
                <a:schemeClr val="accent3"/>
              </a:buClr>
              <a:buFont typeface="Wingdings 2"/>
              <a:buChar char=""/>
              <a:defRPr/>
            </a:pPr>
            <a:endParaRPr lang="tr-TR" altLang="tr-TR" sz="1800" dirty="0" smtClean="0"/>
          </a:p>
        </p:txBody>
      </p:sp>
      <p:sp>
        <p:nvSpPr>
          <p:cNvPr id="2" name="Slayt Numarası Yer Tutucusu 1"/>
          <p:cNvSpPr>
            <a:spLocks noGrp="1"/>
          </p:cNvSpPr>
          <p:nvPr>
            <p:ph type="sldNum" sz="quarter" idx="12"/>
          </p:nvPr>
        </p:nvSpPr>
        <p:spPr/>
        <p:txBody>
          <a:bodyPr/>
          <a:lstStyle/>
          <a:p>
            <a:pPr>
              <a:defRPr/>
            </a:pPr>
            <a:fld id="{040955FC-2883-4C51-BD93-D8C13069AAA8}" type="slidenum">
              <a:rPr lang="tr-TR" altLang="en-US"/>
              <a:pPr>
                <a:defRPr/>
              </a:pPr>
              <a:t>14</a:t>
            </a:fld>
            <a:endParaRPr lang="tr-TR"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İçerik Yer Tutucusu 2"/>
          <p:cNvSpPr>
            <a:spLocks noGrp="1"/>
          </p:cNvSpPr>
          <p:nvPr>
            <p:ph idx="1"/>
          </p:nvPr>
        </p:nvSpPr>
        <p:spPr>
          <a:xfrm>
            <a:off x="304800" y="1676400"/>
            <a:ext cx="8229600" cy="3429000"/>
          </a:xfrm>
        </p:spPr>
        <p:txBody>
          <a:bodyPr>
            <a:normAutofit fontScale="85000" lnSpcReduction="20000"/>
          </a:bodyPr>
          <a:lstStyle/>
          <a:p>
            <a:pPr marL="274320" indent="-274320" algn="just" eaLnBrk="1" fontAlgn="auto" hangingPunct="1">
              <a:spcAft>
                <a:spcPts val="0"/>
              </a:spcAft>
              <a:buClr>
                <a:schemeClr val="accent3"/>
              </a:buClr>
              <a:buFont typeface="Wingdings 2"/>
              <a:buChar char=""/>
              <a:defRPr/>
            </a:pPr>
            <a:r>
              <a:rPr lang="tr-TR" altLang="tr-TR" sz="2000" dirty="0" smtClean="0"/>
              <a:t>Türk İşaret Dili öğreten kurslara gitmenizde fayda vardır. Türk İşaret Dilinin alfabesini kullanarak kendinizi ifade etmeye çalışabilirsiniz ancak parmakla işaretleme işitme engellilerin kullandıkları Türk İşaret Dilinin yerini hiçbir zaman tutamaz.</a:t>
            </a:r>
          </a:p>
          <a:p>
            <a:pPr marL="274320" indent="-274320" algn="just" eaLnBrk="1" fontAlgn="auto" hangingPunct="1">
              <a:spcAft>
                <a:spcPts val="0"/>
              </a:spcAft>
              <a:buClr>
                <a:schemeClr val="accent3"/>
              </a:buClr>
              <a:buFont typeface="Wingdings 2"/>
              <a:buChar char=""/>
              <a:defRPr/>
            </a:pPr>
            <a:r>
              <a:rPr lang="tr-TR" altLang="tr-TR" sz="2000" dirty="0" smtClean="0"/>
              <a:t>Dudak okuyabilen ve konuşmaları anlaşılır olan işitme engelli bireyler için durum işitmeyen bireylerden farklıdır. Bu tip engelliler hem işaret dili hem de Türkçe kullanıyor  ya da işaret dili bilmiyor olabilir.</a:t>
            </a:r>
          </a:p>
          <a:p>
            <a:pPr marL="274320" indent="-274320" algn="just" eaLnBrk="1" fontAlgn="auto" hangingPunct="1">
              <a:spcAft>
                <a:spcPts val="0"/>
              </a:spcAft>
              <a:buClr>
                <a:schemeClr val="accent3"/>
              </a:buClr>
              <a:buFont typeface="Wingdings 2"/>
              <a:buChar char=""/>
              <a:defRPr/>
            </a:pPr>
            <a:r>
              <a:rPr lang="tr-TR" altLang="tr-TR" sz="2000" dirty="0" smtClean="0"/>
              <a:t>Cihaz </a:t>
            </a:r>
            <a:r>
              <a:rPr lang="tr-TR" altLang="tr-TR" sz="2000" dirty="0"/>
              <a:t>kullanan bir işitme kayıplının, cihazı taktığında işitmesinin </a:t>
            </a:r>
            <a:r>
              <a:rPr lang="tr-TR" altLang="tr-TR" sz="2000" b="1" dirty="0"/>
              <a:t>normal duyan birisi gibi tam olmayacağını lütfen unutmayın</a:t>
            </a:r>
            <a:r>
              <a:rPr lang="tr-TR" altLang="tr-TR" sz="2000" dirty="0"/>
              <a:t>. Hiçbir işitme cihazı norma duyan bir kulak yerine geçemez.</a:t>
            </a:r>
          </a:p>
          <a:p>
            <a:pPr marL="274320" indent="-274320" algn="just" eaLnBrk="1" fontAlgn="auto" hangingPunct="1">
              <a:spcAft>
                <a:spcPts val="0"/>
              </a:spcAft>
              <a:buClr>
                <a:schemeClr val="accent3"/>
              </a:buClr>
              <a:buFont typeface="Wingdings 2"/>
              <a:buChar char=""/>
              <a:defRPr/>
            </a:pPr>
            <a:r>
              <a:rPr lang="tr-TR" altLang="tr-TR" sz="2000" dirty="0" smtClean="0"/>
              <a:t>Konuşmaya </a:t>
            </a:r>
            <a:r>
              <a:rPr lang="tr-TR" altLang="tr-TR" sz="2000" dirty="0"/>
              <a:t>başladığınız anda yüzünüzün özellikle dudağınızın işitme engelli bireyin </a:t>
            </a:r>
            <a:r>
              <a:rPr lang="tr-TR" altLang="tr-TR" sz="2000" b="1" dirty="0"/>
              <a:t>görebileceği bir konumda</a:t>
            </a:r>
            <a:r>
              <a:rPr lang="tr-TR" altLang="tr-TR" sz="2000" dirty="0"/>
              <a:t> olmasına dikkat ediniz.</a:t>
            </a:r>
          </a:p>
          <a:p>
            <a:pPr marL="274320" indent="-274320" algn="just" eaLnBrk="1" fontAlgn="auto" hangingPunct="1">
              <a:spcAft>
                <a:spcPts val="0"/>
              </a:spcAft>
              <a:buClr>
                <a:schemeClr val="accent3"/>
              </a:buClr>
              <a:buFont typeface="Wingdings 2"/>
              <a:buChar char=""/>
              <a:defRPr/>
            </a:pPr>
            <a:r>
              <a:rPr lang="tr-TR" altLang="tr-TR" sz="2000" dirty="0" smtClean="0"/>
              <a:t>Ağır </a:t>
            </a:r>
            <a:r>
              <a:rPr lang="tr-TR" altLang="tr-TR" sz="2000" dirty="0"/>
              <a:t>işiten bireyler için mümkünse </a:t>
            </a:r>
            <a:r>
              <a:rPr lang="tr-TR" altLang="tr-TR" sz="2000" b="1" dirty="0"/>
              <a:t>gürültüsüz</a:t>
            </a:r>
            <a:r>
              <a:rPr lang="tr-TR" altLang="tr-TR" sz="2000" dirty="0"/>
              <a:t> ortamlarda konuşmayı deneyin. Çünkü bazı bireyler sadece dudak okuyarak değil aynı zamanda da sizi duymaya çalışarak anlayabilirler</a:t>
            </a:r>
            <a:endParaRPr lang="tr-TR" altLang="tr-TR" sz="2000" dirty="0" smtClean="0"/>
          </a:p>
          <a:p>
            <a:pPr marL="0" indent="0" algn="just" eaLnBrk="1" fontAlgn="auto" hangingPunct="1">
              <a:spcAft>
                <a:spcPts val="0"/>
              </a:spcAft>
              <a:buClr>
                <a:schemeClr val="accent3"/>
              </a:buClr>
              <a:buFont typeface="Wingdings 2"/>
              <a:buNone/>
              <a:defRPr/>
            </a:pPr>
            <a:endParaRPr lang="tr-TR" altLang="tr-TR" sz="2000" dirty="0" smtClean="0"/>
          </a:p>
          <a:p>
            <a:pPr marL="274320" indent="-274320" algn="just" eaLnBrk="1" fontAlgn="auto" hangingPunct="1">
              <a:spcAft>
                <a:spcPts val="0"/>
              </a:spcAft>
              <a:buClr>
                <a:schemeClr val="accent3"/>
              </a:buClr>
              <a:buFont typeface="Wingdings 2"/>
              <a:buChar char=""/>
              <a:defRPr/>
            </a:pPr>
            <a:endParaRPr lang="tr-TR" altLang="tr-TR" sz="2000" dirty="0" smtClean="0"/>
          </a:p>
        </p:txBody>
      </p:sp>
      <p:sp>
        <p:nvSpPr>
          <p:cNvPr id="2" name="Slayt Numarası Yer Tutucusu 1"/>
          <p:cNvSpPr>
            <a:spLocks noGrp="1"/>
          </p:cNvSpPr>
          <p:nvPr>
            <p:ph type="sldNum" sz="quarter" idx="12"/>
          </p:nvPr>
        </p:nvSpPr>
        <p:spPr/>
        <p:txBody>
          <a:bodyPr/>
          <a:lstStyle/>
          <a:p>
            <a:pPr>
              <a:defRPr/>
            </a:pPr>
            <a:fld id="{54E61A3B-E032-496F-92AE-A78C674C4DCE}" type="slidenum">
              <a:rPr lang="tr-TR" altLang="en-US"/>
              <a:pPr>
                <a:defRPr/>
              </a:pPr>
              <a:t>15</a:t>
            </a:fld>
            <a:endParaRPr lang="tr-TR"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1000" y="838200"/>
            <a:ext cx="8229600" cy="4267200"/>
          </a:xfrm>
        </p:spPr>
        <p:txBody>
          <a:bodyPr>
            <a:noAutofit/>
          </a:bodyPr>
          <a:lstStyle/>
          <a:p>
            <a:pPr marL="274320" indent="-274320" algn="just" eaLnBrk="1" fontAlgn="auto" hangingPunct="1">
              <a:spcAft>
                <a:spcPts val="0"/>
              </a:spcAft>
              <a:buClr>
                <a:schemeClr val="accent3"/>
              </a:buClr>
              <a:buFont typeface="Wingdings 2"/>
              <a:buChar char=""/>
              <a:defRPr/>
            </a:pPr>
            <a:r>
              <a:rPr lang="tr-TR" altLang="tr-TR" sz="2000" dirty="0" smtClean="0"/>
              <a:t>İşitemiyor diye yüksek </a:t>
            </a:r>
            <a:r>
              <a:rPr lang="tr-TR" altLang="tr-TR" sz="2000" b="1" dirty="0" smtClean="0"/>
              <a:t>sesle konuşmayı denemeyiniz</a:t>
            </a:r>
            <a:r>
              <a:rPr lang="tr-TR" altLang="tr-TR" sz="2000" dirty="0" smtClean="0"/>
              <a:t>. Kesinlikle </a:t>
            </a:r>
            <a:r>
              <a:rPr lang="tr-TR" altLang="tr-TR" sz="2000" b="1" dirty="0" smtClean="0"/>
              <a:t>bağırmayınız</a:t>
            </a:r>
            <a:r>
              <a:rPr lang="tr-TR" altLang="tr-TR" sz="2000" dirty="0" smtClean="0"/>
              <a:t>. Kısık sesle de konuşmayınız. Normal tonda normal konuşma seviyesinden biraz yavaş konuşmayı deneyiniz. Ama hiçbir zaman heceleyerek konuşmayınız.</a:t>
            </a:r>
          </a:p>
          <a:p>
            <a:pPr marL="274320" indent="-274320" algn="just" eaLnBrk="1" fontAlgn="auto" hangingPunct="1">
              <a:spcAft>
                <a:spcPts val="0"/>
              </a:spcAft>
              <a:buClr>
                <a:schemeClr val="accent3"/>
              </a:buClr>
              <a:buFont typeface="Wingdings 2"/>
              <a:buChar char=""/>
              <a:defRPr/>
            </a:pPr>
            <a:r>
              <a:rPr lang="tr-TR" altLang="tr-TR" sz="2000" dirty="0" smtClean="0"/>
              <a:t>Dudak okumanın kolay bir iletişim yöntemi olmadığını unutmayınız. Çünkü bazı harfler dudaktan görülmez. İşitme engelli bir bireyin dudaktan okuyarak anlayamadığı bir kelime ya da cümleyi anlamanı değiştirmeden </a:t>
            </a:r>
            <a:r>
              <a:rPr lang="tr-TR" altLang="tr-TR" sz="2000" b="1" dirty="0" smtClean="0"/>
              <a:t>başka</a:t>
            </a:r>
            <a:r>
              <a:rPr lang="tr-TR" altLang="tr-TR" sz="2000" dirty="0" smtClean="0"/>
              <a:t> bir kelime ya da cümle kullanarak anlatmayı deneyiniz.</a:t>
            </a:r>
          </a:p>
          <a:p>
            <a:pPr marL="274320" indent="-274320" algn="just" eaLnBrk="1" fontAlgn="auto" hangingPunct="1">
              <a:spcAft>
                <a:spcPts val="0"/>
              </a:spcAft>
              <a:buClr>
                <a:schemeClr val="accent3"/>
              </a:buClr>
              <a:buFont typeface="Wingdings 2"/>
              <a:buChar char=""/>
              <a:defRPr/>
            </a:pPr>
            <a:r>
              <a:rPr lang="tr-TR" altLang="tr-TR" sz="2000" dirty="0" smtClean="0"/>
              <a:t>Mümkünse yüz ifadelerinizi </a:t>
            </a:r>
            <a:r>
              <a:rPr lang="tr-TR" altLang="tr-TR" sz="2000" b="1" dirty="0" smtClean="0"/>
              <a:t>etkili</a:t>
            </a:r>
            <a:r>
              <a:rPr lang="tr-TR" altLang="tr-TR" sz="2000" dirty="0" smtClean="0"/>
              <a:t> kullanın. Çünkü mimikler ve yüz ifadeleri dudak okumayı kolaylaştırır. Her şeyden önce </a:t>
            </a:r>
            <a:r>
              <a:rPr lang="tr-TR" altLang="tr-TR" sz="2000" b="1" dirty="0" smtClean="0"/>
              <a:t>sabırlı</a:t>
            </a:r>
            <a:r>
              <a:rPr lang="tr-TR" altLang="tr-TR" sz="2000" dirty="0" smtClean="0"/>
              <a:t> ve </a:t>
            </a:r>
            <a:r>
              <a:rPr lang="tr-TR" altLang="tr-TR" sz="2000" b="1" dirty="0" smtClean="0"/>
              <a:t>anlayışlı </a:t>
            </a:r>
            <a:r>
              <a:rPr lang="tr-TR" altLang="tr-TR" sz="2000" dirty="0" smtClean="0"/>
              <a:t>olunuz. İletişiminizin çok iyi olması için birbirinize alışmanız gerekmektedir.</a:t>
            </a:r>
          </a:p>
          <a:p>
            <a:pPr marL="0" indent="0" algn="just" eaLnBrk="1" fontAlgn="auto" hangingPunct="1">
              <a:spcAft>
                <a:spcPts val="0"/>
              </a:spcAft>
              <a:buClr>
                <a:schemeClr val="accent3"/>
              </a:buClr>
              <a:buFont typeface="Wingdings 2"/>
              <a:buNone/>
              <a:defRPr/>
            </a:pPr>
            <a:endParaRPr lang="tr-TR" altLang="tr-TR" sz="2000" dirty="0" smtClean="0"/>
          </a:p>
          <a:p>
            <a:pPr marL="0" indent="0" algn="just" eaLnBrk="1" fontAlgn="auto" hangingPunct="1">
              <a:spcAft>
                <a:spcPts val="0"/>
              </a:spcAft>
              <a:buClr>
                <a:schemeClr val="accent3"/>
              </a:buClr>
              <a:buFont typeface="Wingdings 2"/>
              <a:buNone/>
              <a:defRPr/>
            </a:pPr>
            <a:r>
              <a:rPr lang="tr-TR" altLang="tr-TR" sz="2000" b="1" dirty="0" smtClean="0"/>
              <a:t>►►  </a:t>
            </a:r>
            <a:r>
              <a:rPr lang="tr-TR" altLang="tr-TR" sz="2000" b="1" dirty="0" smtClean="0">
                <a:solidFill>
                  <a:srgbClr val="FF0000"/>
                </a:solidFill>
              </a:rPr>
              <a:t>ANA BABALAR UNUTMAYIN </a:t>
            </a:r>
            <a:r>
              <a:rPr lang="tr-TR" altLang="tr-TR" sz="2000" b="1" dirty="0" smtClean="0">
                <a:solidFill>
                  <a:schemeClr val="accent1">
                    <a:lumMod val="75000"/>
                  </a:schemeClr>
                </a:solidFill>
              </a:rPr>
              <a:t>Ç</a:t>
            </a:r>
            <a:r>
              <a:rPr lang="tr-TR" altLang="tr-TR" sz="2000" b="1" i="1" dirty="0" smtClean="0">
                <a:solidFill>
                  <a:schemeClr val="accent1">
                    <a:lumMod val="75000"/>
                  </a:schemeClr>
                </a:solidFill>
              </a:rPr>
              <a:t>ocukların dil gelişimi 2 ile 5 yaş arasında olmaktadır. Dolayısıyla işitme engelli çocuğunuz varsa kesinlikle gereğinden fazla ilgi göstererek çocuğunuzun tercih ettiği dilde konuşmalısınız</a:t>
            </a:r>
            <a:r>
              <a:rPr lang="tr-TR" altLang="tr-TR" sz="2000" b="1" i="1" dirty="0" smtClean="0">
                <a:solidFill>
                  <a:schemeClr val="accent1">
                    <a:lumMod val="60000"/>
                    <a:lumOff val="40000"/>
                  </a:schemeClr>
                </a:solidFill>
              </a:rPr>
              <a:t>.   </a:t>
            </a:r>
          </a:p>
        </p:txBody>
      </p:sp>
      <p:sp>
        <p:nvSpPr>
          <p:cNvPr id="4" name="Slayt Numarası Yer Tutucusu 3"/>
          <p:cNvSpPr>
            <a:spLocks noGrp="1"/>
          </p:cNvSpPr>
          <p:nvPr>
            <p:ph type="sldNum" sz="quarter" idx="12"/>
          </p:nvPr>
        </p:nvSpPr>
        <p:spPr/>
        <p:txBody>
          <a:bodyPr/>
          <a:lstStyle/>
          <a:p>
            <a:pPr>
              <a:defRPr/>
            </a:pPr>
            <a:fld id="{43093AB5-68B0-4644-AFF4-24DAFE06DB8B}" type="slidenum">
              <a:rPr lang="tr-TR" altLang="en-US"/>
              <a:pPr>
                <a:defRPr/>
              </a:pPr>
              <a:t>16</a:t>
            </a:fld>
            <a:endParaRPr lang="tr-TR"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381000" y="1066800"/>
          <a:ext cx="8458200" cy="5334000"/>
        </p:xfrm>
        <a:graphic>
          <a:graphicData uri="http://schemas.openxmlformats.org/drawingml/2006/table">
            <a:tbl>
              <a:tblPr firstRow="1" firstCol="1" lastRow="1" lastCol="1" bandRow="1" bandCol="1">
                <a:tableStyleId>{5C22544A-7EE6-4342-B048-85BDC9FD1C3A}</a:tableStyleId>
              </a:tblPr>
              <a:tblGrid>
                <a:gridCol w="1095970"/>
                <a:gridCol w="1363234"/>
                <a:gridCol w="5998996"/>
              </a:tblGrid>
              <a:tr h="786726">
                <a:tc>
                  <a:txBody>
                    <a:bodyPr/>
                    <a:lstStyle/>
                    <a:p>
                      <a:pPr algn="just">
                        <a:lnSpc>
                          <a:spcPct val="115000"/>
                        </a:lnSpc>
                        <a:spcAft>
                          <a:spcPts val="1000"/>
                        </a:spcAft>
                      </a:pPr>
                      <a:r>
                        <a:rPr lang="tr-TR" sz="1600" dirty="0">
                          <a:effectLst/>
                          <a:latin typeface="+mj-lt"/>
                        </a:rPr>
                        <a:t>0–20 </a:t>
                      </a:r>
                      <a:r>
                        <a:rPr lang="tr-TR" sz="1600" dirty="0" smtClean="0">
                          <a:effectLst/>
                          <a:latin typeface="+mj-lt"/>
                        </a:rPr>
                        <a:t>Db</a:t>
                      </a:r>
                      <a:endParaRPr lang="tr-TR" sz="1600" dirty="0">
                        <a:effectLst/>
                        <a:latin typeface="+mj-lt"/>
                      </a:endParaRPr>
                    </a:p>
                  </a:txBody>
                  <a:tcPr marL="68587" marR="68587" marT="0" marB="0" anchor="ctr" anchorCtr="1"/>
                </a:tc>
                <a:tc>
                  <a:txBody>
                    <a:bodyPr/>
                    <a:lstStyle/>
                    <a:p>
                      <a:pPr algn="just">
                        <a:lnSpc>
                          <a:spcPct val="115000"/>
                        </a:lnSpc>
                        <a:spcAft>
                          <a:spcPts val="1000"/>
                        </a:spcAft>
                      </a:pPr>
                      <a:r>
                        <a:rPr lang="tr-TR" sz="1600" dirty="0">
                          <a:effectLst/>
                          <a:latin typeface="+mj-lt"/>
                        </a:rPr>
                        <a:t>NORMAL</a:t>
                      </a:r>
                      <a:endParaRPr lang="tr-TR" sz="1600" dirty="0">
                        <a:effectLst/>
                        <a:latin typeface="+mj-lt"/>
                        <a:ea typeface="Calibri"/>
                        <a:cs typeface="Times New Roman"/>
                      </a:endParaRPr>
                    </a:p>
                  </a:txBody>
                  <a:tcPr marL="68587" marR="68587" marT="0" marB="0" anchor="ctr" anchorCtr="1"/>
                </a:tc>
                <a:tc>
                  <a:txBody>
                    <a:bodyPr/>
                    <a:lstStyle/>
                    <a:p>
                      <a:pPr algn="just">
                        <a:lnSpc>
                          <a:spcPct val="115000"/>
                        </a:lnSpc>
                        <a:spcAft>
                          <a:spcPts val="1000"/>
                        </a:spcAft>
                      </a:pPr>
                      <a:r>
                        <a:rPr lang="tr-TR" sz="1600" dirty="0">
                          <a:effectLst/>
                          <a:latin typeface="+mj-lt"/>
                        </a:rPr>
                        <a:t>Normal işitme sınırları içerisindedir.</a:t>
                      </a:r>
                      <a:endParaRPr lang="tr-TR" sz="1600" dirty="0">
                        <a:effectLst/>
                        <a:latin typeface="+mj-lt"/>
                        <a:ea typeface="Calibri"/>
                        <a:cs typeface="Times New Roman"/>
                      </a:endParaRPr>
                    </a:p>
                  </a:txBody>
                  <a:tcPr marL="68587" marR="68587" marT="0" marB="0" anchor="ctr"/>
                </a:tc>
              </a:tr>
              <a:tr h="1089951">
                <a:tc>
                  <a:txBody>
                    <a:bodyPr/>
                    <a:lstStyle/>
                    <a:p>
                      <a:pPr algn="just">
                        <a:lnSpc>
                          <a:spcPct val="115000"/>
                        </a:lnSpc>
                        <a:spcAft>
                          <a:spcPts val="1000"/>
                        </a:spcAft>
                      </a:pPr>
                      <a:r>
                        <a:rPr lang="tr-TR" sz="1600" dirty="0">
                          <a:solidFill>
                            <a:srgbClr val="FF0000"/>
                          </a:solidFill>
                          <a:effectLst/>
                          <a:latin typeface="+mj-lt"/>
                        </a:rPr>
                        <a:t> </a:t>
                      </a:r>
                    </a:p>
                    <a:p>
                      <a:pPr algn="just">
                        <a:lnSpc>
                          <a:spcPct val="115000"/>
                        </a:lnSpc>
                        <a:spcAft>
                          <a:spcPts val="1000"/>
                        </a:spcAft>
                      </a:pPr>
                      <a:r>
                        <a:rPr lang="tr-TR" sz="1600" dirty="0">
                          <a:solidFill>
                            <a:srgbClr val="FF0000"/>
                          </a:solidFill>
                          <a:effectLst/>
                          <a:latin typeface="+mj-lt"/>
                        </a:rPr>
                        <a:t>21–35 </a:t>
                      </a:r>
                      <a:r>
                        <a:rPr lang="tr-TR" sz="1600" dirty="0" err="1">
                          <a:solidFill>
                            <a:srgbClr val="FF0000"/>
                          </a:solidFill>
                          <a:effectLst/>
                          <a:latin typeface="+mj-lt"/>
                        </a:rPr>
                        <a:t>dB</a:t>
                      </a:r>
                      <a:endParaRPr lang="tr-TR" sz="1600" dirty="0">
                        <a:solidFill>
                          <a:srgbClr val="FF0000"/>
                        </a:solidFill>
                        <a:effectLst/>
                        <a:latin typeface="+mj-lt"/>
                        <a:ea typeface="Calibri"/>
                        <a:cs typeface="Times New Roman"/>
                      </a:endParaRPr>
                    </a:p>
                  </a:txBody>
                  <a:tcPr marL="68587" marR="68587" marT="0" marB="0" anchor="ctr" anchorCtr="1">
                    <a:solidFill>
                      <a:schemeClr val="accent5">
                        <a:lumMod val="40000"/>
                        <a:lumOff val="60000"/>
                      </a:schemeClr>
                    </a:solidFill>
                  </a:tcPr>
                </a:tc>
                <a:tc>
                  <a:txBody>
                    <a:bodyPr/>
                    <a:lstStyle/>
                    <a:p>
                      <a:pPr algn="just">
                        <a:lnSpc>
                          <a:spcPct val="115000"/>
                        </a:lnSpc>
                        <a:spcAft>
                          <a:spcPts val="1000"/>
                        </a:spcAft>
                      </a:pPr>
                      <a:r>
                        <a:rPr lang="tr-TR" sz="1600" b="1" dirty="0" smtClean="0">
                          <a:solidFill>
                            <a:schemeClr val="tx1">
                              <a:lumMod val="95000"/>
                              <a:lumOff val="5000"/>
                            </a:schemeClr>
                          </a:solidFill>
                          <a:effectLst/>
                          <a:latin typeface="+mj-lt"/>
                        </a:rPr>
                        <a:t>HAFİF</a:t>
                      </a:r>
                      <a:endParaRPr lang="tr-TR" sz="1600" b="1" dirty="0">
                        <a:solidFill>
                          <a:schemeClr val="tx1">
                            <a:lumMod val="95000"/>
                            <a:lumOff val="5000"/>
                          </a:schemeClr>
                        </a:solidFill>
                        <a:effectLst/>
                        <a:latin typeface="+mj-lt"/>
                        <a:ea typeface="Calibri"/>
                        <a:cs typeface="Times New Roman"/>
                      </a:endParaRPr>
                    </a:p>
                  </a:txBody>
                  <a:tcPr marL="68587" marR="68587" marT="0" marB="0" anchor="ctr" anchorCtr="1">
                    <a:solidFill>
                      <a:schemeClr val="bg2">
                        <a:lumMod val="75000"/>
                      </a:schemeClr>
                    </a:solidFill>
                  </a:tcPr>
                </a:tc>
                <a:tc>
                  <a:txBody>
                    <a:bodyPr/>
                    <a:lstStyle/>
                    <a:p>
                      <a:pPr algn="just">
                        <a:lnSpc>
                          <a:spcPct val="115000"/>
                        </a:lnSpc>
                        <a:spcAft>
                          <a:spcPts val="1000"/>
                        </a:spcAft>
                      </a:pPr>
                      <a:r>
                        <a:rPr lang="tr-TR" sz="1600" dirty="0">
                          <a:solidFill>
                            <a:schemeClr val="accent1">
                              <a:lumMod val="75000"/>
                            </a:schemeClr>
                          </a:solidFill>
                          <a:effectLst/>
                          <a:latin typeface="+mj-lt"/>
                        </a:rPr>
                        <a:t>Konuşma seslerinin bazılarını duyabilme güçlüğü vardır. İşitme cihazını kullanılması ve okulda tercihli oturma gerekir.</a:t>
                      </a:r>
                      <a:endParaRPr lang="tr-TR" sz="1600" dirty="0">
                        <a:solidFill>
                          <a:schemeClr val="accent1">
                            <a:lumMod val="75000"/>
                          </a:schemeClr>
                        </a:solidFill>
                        <a:effectLst/>
                        <a:latin typeface="+mj-lt"/>
                        <a:ea typeface="Calibri"/>
                        <a:cs typeface="Times New Roman"/>
                      </a:endParaRPr>
                    </a:p>
                  </a:txBody>
                  <a:tcPr marL="68587" marR="68587" marT="0" marB="0" anchor="ctr">
                    <a:solidFill>
                      <a:srgbClr val="FFC000"/>
                    </a:solidFill>
                  </a:tcPr>
                </a:tc>
              </a:tr>
              <a:tr h="890199">
                <a:tc>
                  <a:txBody>
                    <a:bodyPr/>
                    <a:lstStyle/>
                    <a:p>
                      <a:pPr algn="just">
                        <a:lnSpc>
                          <a:spcPct val="115000"/>
                        </a:lnSpc>
                        <a:spcAft>
                          <a:spcPts val="1000"/>
                        </a:spcAft>
                      </a:pPr>
                      <a:r>
                        <a:rPr lang="tr-TR" sz="1600" dirty="0">
                          <a:solidFill>
                            <a:srgbClr val="FF0000"/>
                          </a:solidFill>
                          <a:effectLst/>
                          <a:latin typeface="+mj-lt"/>
                        </a:rPr>
                        <a:t>36–55 </a:t>
                      </a:r>
                      <a:r>
                        <a:rPr lang="tr-TR" sz="1600" dirty="0" err="1">
                          <a:solidFill>
                            <a:srgbClr val="FF0000"/>
                          </a:solidFill>
                          <a:effectLst/>
                          <a:latin typeface="+mj-lt"/>
                        </a:rPr>
                        <a:t>dB</a:t>
                      </a:r>
                      <a:endParaRPr lang="tr-TR" sz="1600" dirty="0">
                        <a:solidFill>
                          <a:srgbClr val="FF0000"/>
                        </a:solidFill>
                        <a:effectLst/>
                        <a:latin typeface="+mj-lt"/>
                        <a:ea typeface="Calibri"/>
                        <a:cs typeface="Times New Roman"/>
                      </a:endParaRPr>
                    </a:p>
                  </a:txBody>
                  <a:tcPr marL="68587" marR="68587" marT="0" marB="0" anchor="ctr" anchorCtr="1">
                    <a:solidFill>
                      <a:schemeClr val="accent5">
                        <a:lumMod val="40000"/>
                        <a:lumOff val="60000"/>
                      </a:schemeClr>
                    </a:solidFill>
                  </a:tcPr>
                </a:tc>
                <a:tc>
                  <a:txBody>
                    <a:bodyPr/>
                    <a:lstStyle/>
                    <a:p>
                      <a:pPr algn="just">
                        <a:lnSpc>
                          <a:spcPct val="115000"/>
                        </a:lnSpc>
                        <a:spcAft>
                          <a:spcPts val="1000"/>
                        </a:spcAft>
                      </a:pPr>
                      <a:r>
                        <a:rPr lang="tr-TR" sz="1600" b="1" dirty="0">
                          <a:solidFill>
                            <a:schemeClr val="tx1">
                              <a:lumMod val="95000"/>
                              <a:lumOff val="5000"/>
                            </a:schemeClr>
                          </a:solidFill>
                          <a:effectLst/>
                          <a:latin typeface="+mj-lt"/>
                        </a:rPr>
                        <a:t>ORTA</a:t>
                      </a:r>
                      <a:endParaRPr lang="tr-TR" sz="1600" b="1" dirty="0">
                        <a:solidFill>
                          <a:schemeClr val="tx1">
                            <a:lumMod val="95000"/>
                            <a:lumOff val="5000"/>
                          </a:schemeClr>
                        </a:solidFill>
                        <a:effectLst/>
                        <a:latin typeface="+mj-lt"/>
                        <a:ea typeface="Calibri"/>
                        <a:cs typeface="Times New Roman"/>
                      </a:endParaRPr>
                    </a:p>
                  </a:txBody>
                  <a:tcPr marL="68587" marR="68587" marT="0" marB="0" anchor="ctr" anchorCtr="1">
                    <a:solidFill>
                      <a:schemeClr val="bg2">
                        <a:lumMod val="75000"/>
                      </a:schemeClr>
                    </a:solidFill>
                  </a:tcPr>
                </a:tc>
                <a:tc>
                  <a:txBody>
                    <a:bodyPr/>
                    <a:lstStyle/>
                    <a:p>
                      <a:pPr algn="just">
                        <a:lnSpc>
                          <a:spcPct val="115000"/>
                        </a:lnSpc>
                        <a:spcAft>
                          <a:spcPts val="1000"/>
                        </a:spcAft>
                      </a:pPr>
                      <a:r>
                        <a:rPr lang="tr-TR" sz="1600" dirty="0">
                          <a:solidFill>
                            <a:schemeClr val="accent1">
                              <a:lumMod val="75000"/>
                            </a:schemeClr>
                          </a:solidFill>
                          <a:effectLst/>
                          <a:latin typeface="+mj-lt"/>
                        </a:rPr>
                        <a:t>Karşılıklı konuşmaları anlamada güçlük çeker. İşitme cihazı, işitme konuşma eğitimi ve okulda tercihli oturma gerekir.</a:t>
                      </a:r>
                      <a:endParaRPr lang="tr-TR" sz="1600" dirty="0">
                        <a:solidFill>
                          <a:schemeClr val="accent1">
                            <a:lumMod val="75000"/>
                          </a:schemeClr>
                        </a:solidFill>
                        <a:effectLst/>
                        <a:latin typeface="+mj-lt"/>
                        <a:ea typeface="Calibri"/>
                        <a:cs typeface="Times New Roman"/>
                      </a:endParaRPr>
                    </a:p>
                  </a:txBody>
                  <a:tcPr marL="68587" marR="68587" marT="0" marB="0" anchor="ctr">
                    <a:solidFill>
                      <a:srgbClr val="FFC000"/>
                    </a:solidFill>
                  </a:tcPr>
                </a:tc>
              </a:tr>
              <a:tr h="586974">
                <a:tc>
                  <a:txBody>
                    <a:bodyPr/>
                    <a:lstStyle/>
                    <a:p>
                      <a:pPr algn="just">
                        <a:lnSpc>
                          <a:spcPct val="115000"/>
                        </a:lnSpc>
                        <a:spcAft>
                          <a:spcPts val="1000"/>
                        </a:spcAft>
                      </a:pPr>
                      <a:r>
                        <a:rPr lang="tr-TR" sz="1600" dirty="0">
                          <a:solidFill>
                            <a:srgbClr val="FF0000"/>
                          </a:solidFill>
                          <a:effectLst/>
                          <a:latin typeface="+mj-lt"/>
                        </a:rPr>
                        <a:t>56–70 </a:t>
                      </a:r>
                      <a:r>
                        <a:rPr lang="tr-TR" sz="1600" dirty="0" err="1">
                          <a:solidFill>
                            <a:srgbClr val="FF0000"/>
                          </a:solidFill>
                          <a:effectLst/>
                          <a:latin typeface="+mj-lt"/>
                        </a:rPr>
                        <a:t>dB</a:t>
                      </a:r>
                      <a:endParaRPr lang="tr-TR" sz="1600" dirty="0">
                        <a:solidFill>
                          <a:srgbClr val="FF0000"/>
                        </a:solidFill>
                        <a:effectLst/>
                        <a:latin typeface="+mj-lt"/>
                        <a:ea typeface="Calibri"/>
                        <a:cs typeface="Times New Roman"/>
                      </a:endParaRPr>
                    </a:p>
                  </a:txBody>
                  <a:tcPr marL="68587" marR="68587" marT="0" marB="0" anchor="ctr" anchorCtr="1">
                    <a:solidFill>
                      <a:schemeClr val="accent5">
                        <a:lumMod val="40000"/>
                        <a:lumOff val="60000"/>
                      </a:schemeClr>
                    </a:solidFill>
                  </a:tcPr>
                </a:tc>
                <a:tc>
                  <a:txBody>
                    <a:bodyPr/>
                    <a:lstStyle/>
                    <a:p>
                      <a:pPr algn="just">
                        <a:lnSpc>
                          <a:spcPct val="115000"/>
                        </a:lnSpc>
                        <a:spcAft>
                          <a:spcPts val="1000"/>
                        </a:spcAft>
                      </a:pPr>
                      <a:r>
                        <a:rPr lang="tr-TR" sz="1600" b="1" dirty="0">
                          <a:solidFill>
                            <a:schemeClr val="tx1">
                              <a:lumMod val="95000"/>
                              <a:lumOff val="5000"/>
                            </a:schemeClr>
                          </a:solidFill>
                          <a:effectLst/>
                          <a:latin typeface="+mj-lt"/>
                        </a:rPr>
                        <a:t>ORTA-İLERİ</a:t>
                      </a:r>
                      <a:endParaRPr lang="tr-TR" sz="1600" b="1" dirty="0">
                        <a:solidFill>
                          <a:schemeClr val="tx1">
                            <a:lumMod val="95000"/>
                            <a:lumOff val="5000"/>
                          </a:schemeClr>
                        </a:solidFill>
                        <a:effectLst/>
                        <a:latin typeface="+mj-lt"/>
                        <a:ea typeface="Calibri"/>
                        <a:cs typeface="Times New Roman"/>
                      </a:endParaRPr>
                    </a:p>
                  </a:txBody>
                  <a:tcPr marL="68587" marR="68587" marT="0" marB="0" anchor="ctr" anchorCtr="1">
                    <a:solidFill>
                      <a:schemeClr val="bg2">
                        <a:lumMod val="75000"/>
                      </a:schemeClr>
                    </a:solidFill>
                  </a:tcPr>
                </a:tc>
                <a:tc>
                  <a:txBody>
                    <a:bodyPr/>
                    <a:lstStyle/>
                    <a:p>
                      <a:pPr algn="just">
                        <a:lnSpc>
                          <a:spcPct val="115000"/>
                        </a:lnSpc>
                        <a:spcAft>
                          <a:spcPts val="1000"/>
                        </a:spcAft>
                      </a:pPr>
                      <a:r>
                        <a:rPr lang="tr-TR" sz="1600" dirty="0">
                          <a:solidFill>
                            <a:schemeClr val="accent1">
                              <a:lumMod val="75000"/>
                            </a:schemeClr>
                          </a:solidFill>
                          <a:effectLst/>
                          <a:latin typeface="+mj-lt"/>
                        </a:rPr>
                        <a:t>İşitme cihazı olmadan karşılıklı konuşmaları izleyemez, Bireysel ve grup ile işitme konuşma eğitimine alınmalıdır.</a:t>
                      </a:r>
                      <a:endParaRPr lang="tr-TR" sz="1600" dirty="0">
                        <a:solidFill>
                          <a:schemeClr val="accent1">
                            <a:lumMod val="75000"/>
                          </a:schemeClr>
                        </a:solidFill>
                        <a:effectLst/>
                        <a:latin typeface="+mj-lt"/>
                        <a:ea typeface="Calibri"/>
                        <a:cs typeface="Times New Roman"/>
                      </a:endParaRPr>
                    </a:p>
                  </a:txBody>
                  <a:tcPr marL="68587" marR="68587" marT="0" marB="0" anchor="ctr">
                    <a:solidFill>
                      <a:srgbClr val="FFC000"/>
                    </a:solidFill>
                  </a:tcPr>
                </a:tc>
              </a:tr>
              <a:tr h="890199">
                <a:tc>
                  <a:txBody>
                    <a:bodyPr/>
                    <a:lstStyle/>
                    <a:p>
                      <a:pPr algn="just">
                        <a:lnSpc>
                          <a:spcPct val="115000"/>
                        </a:lnSpc>
                        <a:spcAft>
                          <a:spcPts val="1000"/>
                        </a:spcAft>
                      </a:pPr>
                      <a:r>
                        <a:rPr lang="tr-TR" sz="1600" dirty="0" smtClean="0">
                          <a:solidFill>
                            <a:srgbClr val="FF0000"/>
                          </a:solidFill>
                          <a:effectLst/>
                          <a:latin typeface="+mj-lt"/>
                        </a:rPr>
                        <a:t>71–90 </a:t>
                      </a:r>
                      <a:r>
                        <a:rPr lang="tr-TR" sz="1600" dirty="0" err="1" smtClean="0">
                          <a:solidFill>
                            <a:srgbClr val="FF0000"/>
                          </a:solidFill>
                          <a:effectLst/>
                          <a:latin typeface="+mj-lt"/>
                        </a:rPr>
                        <a:t>dB</a:t>
                      </a:r>
                      <a:endParaRPr lang="tr-TR" sz="1600" dirty="0">
                        <a:solidFill>
                          <a:srgbClr val="FF0000"/>
                        </a:solidFill>
                        <a:effectLst/>
                        <a:latin typeface="+mj-lt"/>
                        <a:ea typeface="Calibri"/>
                        <a:cs typeface="Times New Roman"/>
                      </a:endParaRPr>
                    </a:p>
                  </a:txBody>
                  <a:tcPr marL="68587" marR="68587" marT="0" marB="0" anchor="ctr" anchorCtr="1">
                    <a:solidFill>
                      <a:schemeClr val="accent5">
                        <a:lumMod val="40000"/>
                        <a:lumOff val="60000"/>
                      </a:schemeClr>
                    </a:solidFill>
                  </a:tcPr>
                </a:tc>
                <a:tc>
                  <a:txBody>
                    <a:bodyPr/>
                    <a:lstStyle/>
                    <a:p>
                      <a:pPr algn="just">
                        <a:lnSpc>
                          <a:spcPct val="115000"/>
                        </a:lnSpc>
                        <a:spcAft>
                          <a:spcPts val="1000"/>
                        </a:spcAft>
                      </a:pPr>
                      <a:r>
                        <a:rPr lang="tr-TR" sz="1600" b="1" dirty="0">
                          <a:solidFill>
                            <a:schemeClr val="tx1">
                              <a:lumMod val="95000"/>
                              <a:lumOff val="5000"/>
                            </a:schemeClr>
                          </a:solidFill>
                          <a:effectLst/>
                          <a:latin typeface="+mj-lt"/>
                        </a:rPr>
                        <a:t>İLERİ</a:t>
                      </a:r>
                      <a:endParaRPr lang="tr-TR" sz="1600" b="1" dirty="0">
                        <a:solidFill>
                          <a:schemeClr val="tx1">
                            <a:lumMod val="95000"/>
                            <a:lumOff val="5000"/>
                          </a:schemeClr>
                        </a:solidFill>
                        <a:effectLst/>
                        <a:latin typeface="+mj-lt"/>
                        <a:ea typeface="Calibri"/>
                        <a:cs typeface="Times New Roman"/>
                      </a:endParaRPr>
                    </a:p>
                  </a:txBody>
                  <a:tcPr marL="68587" marR="68587" marT="0" marB="0" anchor="ctr" anchorCtr="1">
                    <a:solidFill>
                      <a:schemeClr val="bg2">
                        <a:lumMod val="75000"/>
                      </a:schemeClr>
                    </a:solidFill>
                  </a:tcPr>
                </a:tc>
                <a:tc>
                  <a:txBody>
                    <a:bodyPr/>
                    <a:lstStyle/>
                    <a:p>
                      <a:pPr algn="just">
                        <a:lnSpc>
                          <a:spcPct val="115000"/>
                        </a:lnSpc>
                        <a:spcAft>
                          <a:spcPts val="1000"/>
                        </a:spcAft>
                      </a:pPr>
                      <a:r>
                        <a:rPr lang="tr-TR" sz="1600" dirty="0">
                          <a:solidFill>
                            <a:schemeClr val="accent1">
                              <a:lumMod val="75000"/>
                            </a:schemeClr>
                          </a:solidFill>
                          <a:effectLst/>
                          <a:latin typeface="+mj-lt"/>
                        </a:rPr>
                        <a:t>Konuşma seslerini duyamaz. Sadece </a:t>
                      </a:r>
                      <a:r>
                        <a:rPr lang="tr-TR" sz="1600" dirty="0" smtClean="0">
                          <a:solidFill>
                            <a:schemeClr val="accent1">
                              <a:lumMod val="75000"/>
                            </a:schemeClr>
                          </a:solidFill>
                          <a:effectLst/>
                          <a:latin typeface="+mj-lt"/>
                        </a:rPr>
                        <a:t>çevredeki </a:t>
                      </a:r>
                      <a:r>
                        <a:rPr lang="tr-TR" sz="1600" dirty="0">
                          <a:solidFill>
                            <a:schemeClr val="accent1">
                              <a:lumMod val="75000"/>
                            </a:schemeClr>
                          </a:solidFill>
                          <a:effectLst/>
                          <a:latin typeface="+mj-lt"/>
                        </a:rPr>
                        <a:t>şiddetli sesleri duyabilir. İşitme cihazı ve özel işitme konuşma eğitimi gereklidir.</a:t>
                      </a:r>
                      <a:endParaRPr lang="tr-TR" sz="1600" dirty="0">
                        <a:solidFill>
                          <a:schemeClr val="accent1">
                            <a:lumMod val="75000"/>
                          </a:schemeClr>
                        </a:solidFill>
                        <a:effectLst/>
                        <a:latin typeface="+mj-lt"/>
                        <a:ea typeface="Calibri"/>
                        <a:cs typeface="Times New Roman"/>
                      </a:endParaRPr>
                    </a:p>
                  </a:txBody>
                  <a:tcPr marL="68587" marR="68587" marT="0" marB="0" anchor="ctr">
                    <a:solidFill>
                      <a:srgbClr val="FFC000"/>
                    </a:solidFill>
                  </a:tcPr>
                </a:tc>
              </a:tr>
              <a:tr h="1089951">
                <a:tc>
                  <a:txBody>
                    <a:bodyPr/>
                    <a:lstStyle/>
                    <a:p>
                      <a:pPr algn="just">
                        <a:lnSpc>
                          <a:spcPct val="115000"/>
                        </a:lnSpc>
                        <a:spcAft>
                          <a:spcPts val="1000"/>
                        </a:spcAft>
                      </a:pPr>
                      <a:r>
                        <a:rPr lang="tr-TR" sz="1600" dirty="0" smtClean="0">
                          <a:solidFill>
                            <a:srgbClr val="FF0000"/>
                          </a:solidFill>
                          <a:effectLst/>
                          <a:latin typeface="+mj-lt"/>
                        </a:rPr>
                        <a:t>91-dB </a:t>
                      </a:r>
                      <a:r>
                        <a:rPr lang="tr-TR" sz="1600" dirty="0">
                          <a:solidFill>
                            <a:srgbClr val="FF0000"/>
                          </a:solidFill>
                          <a:effectLst/>
                          <a:latin typeface="+mj-lt"/>
                        </a:rPr>
                        <a:t>üstü</a:t>
                      </a:r>
                      <a:endParaRPr lang="tr-TR" sz="1600" dirty="0">
                        <a:solidFill>
                          <a:srgbClr val="FF0000"/>
                        </a:solidFill>
                        <a:effectLst/>
                        <a:latin typeface="+mj-lt"/>
                        <a:ea typeface="Calibri"/>
                        <a:cs typeface="Times New Roman"/>
                      </a:endParaRPr>
                    </a:p>
                  </a:txBody>
                  <a:tcPr marL="68587" marR="68587" marT="0" marB="0" anchor="ctr" anchorCtr="1">
                    <a:solidFill>
                      <a:schemeClr val="accent5">
                        <a:lumMod val="40000"/>
                        <a:lumOff val="60000"/>
                      </a:schemeClr>
                    </a:solidFill>
                  </a:tcPr>
                </a:tc>
                <a:tc>
                  <a:txBody>
                    <a:bodyPr/>
                    <a:lstStyle/>
                    <a:p>
                      <a:pPr algn="just">
                        <a:lnSpc>
                          <a:spcPct val="115000"/>
                        </a:lnSpc>
                        <a:spcAft>
                          <a:spcPts val="1000"/>
                        </a:spcAft>
                      </a:pPr>
                      <a:r>
                        <a:rPr lang="tr-TR" sz="1600" b="1" dirty="0">
                          <a:solidFill>
                            <a:schemeClr val="tx1">
                              <a:lumMod val="95000"/>
                              <a:lumOff val="5000"/>
                            </a:schemeClr>
                          </a:solidFill>
                          <a:effectLst/>
                          <a:latin typeface="+mj-lt"/>
                        </a:rPr>
                        <a:t>ÇOK İLERİ</a:t>
                      </a:r>
                      <a:endParaRPr lang="tr-TR" sz="1600" b="1" dirty="0">
                        <a:solidFill>
                          <a:schemeClr val="tx1">
                            <a:lumMod val="95000"/>
                            <a:lumOff val="5000"/>
                          </a:schemeClr>
                        </a:solidFill>
                        <a:effectLst/>
                        <a:latin typeface="+mj-lt"/>
                        <a:ea typeface="Calibri"/>
                        <a:cs typeface="Times New Roman"/>
                      </a:endParaRPr>
                    </a:p>
                  </a:txBody>
                  <a:tcPr marL="68587" marR="68587" marT="0" marB="0" anchor="ctr" anchorCtr="1">
                    <a:solidFill>
                      <a:schemeClr val="bg2">
                        <a:lumMod val="75000"/>
                      </a:schemeClr>
                    </a:solidFill>
                  </a:tcPr>
                </a:tc>
                <a:tc>
                  <a:txBody>
                    <a:bodyPr/>
                    <a:lstStyle/>
                    <a:p>
                      <a:pPr algn="just">
                        <a:lnSpc>
                          <a:spcPct val="115000"/>
                        </a:lnSpc>
                        <a:spcAft>
                          <a:spcPts val="1000"/>
                        </a:spcAft>
                      </a:pPr>
                      <a:r>
                        <a:rPr lang="tr-TR" sz="1600" dirty="0">
                          <a:solidFill>
                            <a:schemeClr val="accent1">
                              <a:lumMod val="75000"/>
                            </a:schemeClr>
                          </a:solidFill>
                          <a:effectLst/>
                          <a:latin typeface="+mj-lt"/>
                        </a:rPr>
                        <a:t>Çok yüksek şiddetteki sesleri duyabilir. İşitme cihazı ve özel işitme konuşma eğitimi gereklidir.</a:t>
                      </a:r>
                    </a:p>
                    <a:p>
                      <a:pPr algn="just">
                        <a:lnSpc>
                          <a:spcPct val="115000"/>
                        </a:lnSpc>
                        <a:spcAft>
                          <a:spcPts val="1000"/>
                        </a:spcAft>
                      </a:pPr>
                      <a:r>
                        <a:rPr lang="tr-TR" sz="1600" dirty="0">
                          <a:solidFill>
                            <a:schemeClr val="accent1">
                              <a:lumMod val="75000"/>
                            </a:schemeClr>
                          </a:solidFill>
                          <a:effectLst/>
                          <a:latin typeface="+mj-lt"/>
                        </a:rPr>
                        <a:t> </a:t>
                      </a:r>
                      <a:endParaRPr lang="tr-TR" sz="1600" dirty="0">
                        <a:solidFill>
                          <a:schemeClr val="accent1">
                            <a:lumMod val="75000"/>
                          </a:schemeClr>
                        </a:solidFill>
                        <a:effectLst/>
                        <a:latin typeface="+mj-lt"/>
                        <a:ea typeface="Calibri"/>
                        <a:cs typeface="Times New Roman"/>
                      </a:endParaRPr>
                    </a:p>
                  </a:txBody>
                  <a:tcPr marL="68587" marR="68587" marT="0" marB="0" anchor="ctr">
                    <a:solidFill>
                      <a:srgbClr val="FFC000"/>
                    </a:solidFill>
                  </a:tcPr>
                </a:tc>
              </a:tr>
            </a:tbl>
          </a:graphicData>
        </a:graphic>
      </p:graphicFrame>
      <p:sp>
        <p:nvSpPr>
          <p:cNvPr id="2" name="Slayt Numarası Yer Tutucusu 1"/>
          <p:cNvSpPr>
            <a:spLocks noGrp="1"/>
          </p:cNvSpPr>
          <p:nvPr>
            <p:ph type="sldNum" sz="quarter" idx="12"/>
          </p:nvPr>
        </p:nvSpPr>
        <p:spPr/>
        <p:txBody>
          <a:bodyPr/>
          <a:lstStyle/>
          <a:p>
            <a:pPr>
              <a:defRPr/>
            </a:pPr>
            <a:fld id="{6013A0F0-AC75-4B69-AF99-5D8866A133C3}" type="slidenum">
              <a:rPr lang="tr-TR" altLang="en-US"/>
              <a:pPr>
                <a:defRPr/>
              </a:pPr>
              <a:t>17</a:t>
            </a:fld>
            <a:endParaRPr lang="tr-TR"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İçerik Yer Tutucusu 2"/>
          <p:cNvSpPr>
            <a:spLocks noGrp="1"/>
          </p:cNvSpPr>
          <p:nvPr>
            <p:ph idx="1"/>
          </p:nvPr>
        </p:nvSpPr>
        <p:spPr>
          <a:xfrm>
            <a:off x="457200" y="944563"/>
            <a:ext cx="8229600" cy="4389437"/>
          </a:xfrm>
        </p:spPr>
        <p:txBody>
          <a:bodyPr>
            <a:normAutofit lnSpcReduction="10000"/>
          </a:bodyPr>
          <a:lstStyle/>
          <a:p>
            <a:pPr marL="0" indent="0" algn="just" eaLnBrk="1" fontAlgn="auto" hangingPunct="1">
              <a:spcAft>
                <a:spcPts val="0"/>
              </a:spcAft>
              <a:buClr>
                <a:schemeClr val="accent3"/>
              </a:buClr>
              <a:buFont typeface="Wingdings 2"/>
              <a:buNone/>
              <a:defRPr/>
            </a:pPr>
            <a:r>
              <a:rPr lang="tr-TR" altLang="tr-TR" sz="1800" b="1" dirty="0" smtClean="0"/>
              <a:t>İşitme Kaybı Derecesine Göre Uygulanan Eğitim Programları</a:t>
            </a:r>
          </a:p>
          <a:p>
            <a:pPr marL="0" indent="0" algn="just" eaLnBrk="1" fontAlgn="auto" hangingPunct="1">
              <a:spcAft>
                <a:spcPts val="0"/>
              </a:spcAft>
              <a:buClr>
                <a:schemeClr val="accent3"/>
              </a:buClr>
              <a:buFont typeface="Wingdings 2"/>
              <a:buNone/>
              <a:defRPr/>
            </a:pPr>
            <a:endParaRPr lang="tr-TR" altLang="tr-TR" sz="1800" dirty="0" smtClean="0"/>
          </a:p>
          <a:p>
            <a:pPr marL="274320" indent="-274320" algn="just" eaLnBrk="1" fontAlgn="auto" hangingPunct="1">
              <a:spcAft>
                <a:spcPts val="0"/>
              </a:spcAft>
              <a:buClr>
                <a:schemeClr val="accent3"/>
              </a:buClr>
              <a:buFont typeface="Wingdings 2"/>
              <a:buChar char=""/>
              <a:defRPr/>
            </a:pPr>
            <a:r>
              <a:rPr lang="tr-TR" altLang="tr-TR" sz="1800" dirty="0" smtClean="0"/>
              <a:t>Çocukların işitme kaybı dereceleri arttıkça kullanılan iletişim modelleri ve eğitim teknikleri farklılık gösterir.</a:t>
            </a:r>
          </a:p>
          <a:p>
            <a:pPr marL="0" indent="0" algn="just" eaLnBrk="1" fontAlgn="auto" hangingPunct="1">
              <a:spcAft>
                <a:spcPts val="0"/>
              </a:spcAft>
              <a:buClr>
                <a:schemeClr val="accent3"/>
              </a:buClr>
              <a:buFont typeface="Wingdings 2"/>
              <a:buNone/>
              <a:defRPr/>
            </a:pPr>
            <a:endParaRPr lang="tr-TR" altLang="tr-TR" sz="1800" dirty="0" smtClean="0"/>
          </a:p>
          <a:p>
            <a:pPr marL="274320" indent="-274320" algn="just" eaLnBrk="1" fontAlgn="auto" hangingPunct="1">
              <a:spcAft>
                <a:spcPts val="0"/>
              </a:spcAft>
              <a:buClr>
                <a:schemeClr val="accent3"/>
              </a:buClr>
              <a:buFont typeface="Wingdings 2"/>
              <a:buChar char=""/>
              <a:defRPr/>
            </a:pPr>
            <a:r>
              <a:rPr lang="tr-TR" altLang="tr-TR" sz="1800" dirty="0" smtClean="0"/>
              <a:t>Orta derecede kaybı olan bir çocuk işittiğini anlama, kelime hazinesi ve lisan gelişimi, konuşma bozukluğu terapisi ve/veya okuma becerilerini destekleyici eğitim almalıdır. Okul öğretmeninin de programa dahil edilmesi gereklidir.</a:t>
            </a:r>
          </a:p>
          <a:p>
            <a:pPr marL="0" indent="0" algn="just" eaLnBrk="1" fontAlgn="auto" hangingPunct="1">
              <a:spcAft>
                <a:spcPts val="0"/>
              </a:spcAft>
              <a:buClr>
                <a:schemeClr val="accent3"/>
              </a:buClr>
              <a:buFont typeface="Wingdings 2"/>
              <a:buNone/>
              <a:defRPr/>
            </a:pPr>
            <a:endParaRPr lang="tr-TR" altLang="tr-TR" sz="1800" dirty="0" smtClean="0"/>
          </a:p>
          <a:p>
            <a:pPr marL="274320" indent="-274320" algn="just" eaLnBrk="1" fontAlgn="auto" hangingPunct="1">
              <a:spcAft>
                <a:spcPts val="0"/>
              </a:spcAft>
              <a:buClr>
                <a:schemeClr val="accent3"/>
              </a:buClr>
              <a:buFont typeface="Wingdings 2"/>
              <a:buChar char=""/>
              <a:defRPr/>
            </a:pPr>
            <a:r>
              <a:rPr lang="tr-TR" altLang="tr-TR" sz="1800" dirty="0" smtClean="0"/>
              <a:t>İleri ve çok ileri derecede işitme kaybı olan çocuk, tüm lisan alanlarında ve okul yaşantısında özel eğitim programlarına ihtiyaç duyar. İşitme cihazının erken dönemde kullanılmaya başlanması özellikle bu kayba sahip olan çocukların işiterek ve konuşarak (işitsel-sözel yöntem) normal lisan gelişimini yakalamayı amaçlayan programları takip etmeleri mümkün olmaktadır. Ancak, işitme kaybı 80-90 </a:t>
            </a:r>
            <a:r>
              <a:rPr lang="tr-TR" altLang="tr-TR" sz="1800" dirty="0" err="1" smtClean="0"/>
              <a:t>dB’e</a:t>
            </a:r>
            <a:r>
              <a:rPr lang="tr-TR" altLang="tr-TR" sz="1800" dirty="0" smtClean="0"/>
              <a:t> yaklaştıkça işitsel-sözel yönteme işaret lisanı yönteminin de eklenmesi (total iletişim) gerekebilir.</a:t>
            </a:r>
          </a:p>
          <a:p>
            <a:pPr marL="274320" indent="-274320" algn="just" eaLnBrk="1" fontAlgn="auto" hangingPunct="1">
              <a:spcAft>
                <a:spcPts val="0"/>
              </a:spcAft>
              <a:buClr>
                <a:schemeClr val="accent3"/>
              </a:buClr>
              <a:buFont typeface="Wingdings 2"/>
              <a:buChar char=""/>
              <a:defRPr/>
            </a:pPr>
            <a:endParaRPr lang="tr-TR" altLang="tr-TR" sz="1800" dirty="0" smtClean="0"/>
          </a:p>
        </p:txBody>
      </p:sp>
      <p:sp>
        <p:nvSpPr>
          <p:cNvPr id="2" name="Slayt Numarası Yer Tutucusu 1"/>
          <p:cNvSpPr>
            <a:spLocks noGrp="1"/>
          </p:cNvSpPr>
          <p:nvPr>
            <p:ph type="sldNum" sz="quarter" idx="12"/>
          </p:nvPr>
        </p:nvSpPr>
        <p:spPr/>
        <p:txBody>
          <a:bodyPr/>
          <a:lstStyle/>
          <a:p>
            <a:pPr>
              <a:defRPr/>
            </a:pPr>
            <a:fld id="{96C386D1-0348-4849-9103-D04F1CC547BC}" type="slidenum">
              <a:rPr lang="tr-TR" altLang="en-US"/>
              <a:pPr>
                <a:defRPr/>
              </a:pPr>
              <a:t>18</a:t>
            </a:fld>
            <a:endParaRPr lang="tr-TR" altLang="en-US"/>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İçerik Yer Tutucusu 2"/>
          <p:cNvSpPr>
            <a:spLocks noGrp="1"/>
          </p:cNvSpPr>
          <p:nvPr>
            <p:ph idx="1"/>
          </p:nvPr>
        </p:nvSpPr>
        <p:spPr>
          <a:xfrm>
            <a:off x="304800" y="868363"/>
            <a:ext cx="8229600" cy="4389437"/>
          </a:xfrm>
        </p:spPr>
        <p:txBody>
          <a:bodyPr>
            <a:noAutofit/>
          </a:bodyPr>
          <a:lstStyle/>
          <a:p>
            <a:pPr marL="274320" indent="-274320" algn="just" eaLnBrk="1" fontAlgn="auto" hangingPunct="1">
              <a:spcAft>
                <a:spcPts val="0"/>
              </a:spcAft>
              <a:buClr>
                <a:schemeClr val="accent3"/>
              </a:buClr>
              <a:buFont typeface="Wingdings 2"/>
              <a:buChar char=""/>
              <a:defRPr/>
            </a:pPr>
            <a:r>
              <a:rPr lang="tr-TR" altLang="tr-TR" sz="1800" b="1" dirty="0" smtClean="0"/>
              <a:t> İşitme Kaybının Teşhisine Ailenin Verdiği Tepkiler</a:t>
            </a:r>
          </a:p>
          <a:p>
            <a:pPr marL="0" indent="0" algn="just" eaLnBrk="1" fontAlgn="auto" hangingPunct="1">
              <a:spcAft>
                <a:spcPts val="0"/>
              </a:spcAft>
              <a:buClr>
                <a:schemeClr val="accent3"/>
              </a:buClr>
              <a:buFont typeface="Wingdings 2"/>
              <a:buNone/>
              <a:defRPr/>
            </a:pPr>
            <a:endParaRPr lang="tr-TR" altLang="tr-TR" sz="1800" dirty="0" smtClean="0"/>
          </a:p>
          <a:p>
            <a:pPr marL="274320" indent="-274320" algn="just" eaLnBrk="1" fontAlgn="auto" hangingPunct="1">
              <a:spcAft>
                <a:spcPts val="0"/>
              </a:spcAft>
              <a:buClr>
                <a:schemeClr val="accent3"/>
              </a:buClr>
              <a:buFont typeface="Wingdings 2"/>
              <a:buChar char=""/>
              <a:defRPr/>
            </a:pPr>
            <a:r>
              <a:rPr lang="tr-TR" altLang="tr-TR" sz="1800" dirty="0" smtClean="0"/>
              <a:t>Çocuğunuzun işitme kaybı olduğunu öğrendiğiniz zaman karmaşık duygular yaşayabilirsiniz. Üzülebilir, korkabilir, suçluluk hissedebilir ya da en azından sadece işitme kaybı olduğu için daha rahat hissedebilirsiniz. Bu duyguları yaşamanız son derece normaldir.</a:t>
            </a:r>
          </a:p>
          <a:p>
            <a:pPr marL="274320" indent="-274320" algn="just" eaLnBrk="1" fontAlgn="auto" hangingPunct="1">
              <a:spcAft>
                <a:spcPts val="0"/>
              </a:spcAft>
              <a:buClr>
                <a:schemeClr val="accent3"/>
              </a:buClr>
              <a:buFont typeface="Wingdings 2"/>
              <a:buChar char=""/>
              <a:defRPr/>
            </a:pPr>
            <a:r>
              <a:rPr lang="tr-TR" altLang="tr-TR" sz="1800" dirty="0" smtClean="0"/>
              <a:t>Bir çok anne ve baba, çocuğunun işitme engelli olmasından dolayı uzun süre üzüntü ve çaresizlik yaşar. Önemli olan, çocuğunuza ve size hizmet verebilecek olan uzmanların varlığından haberdar olmanız ve bir an önce bu uzmanlarla iletişim kurarak, çocuğunuzun eğitimi ve gelişimi için gereken desteği almak için harekete geçmenizdir.</a:t>
            </a:r>
          </a:p>
          <a:p>
            <a:pPr marL="274320" indent="-274320" algn="just" eaLnBrk="1" fontAlgn="auto" hangingPunct="1">
              <a:spcAft>
                <a:spcPts val="0"/>
              </a:spcAft>
              <a:buClr>
                <a:schemeClr val="accent3"/>
              </a:buClr>
              <a:buFont typeface="Wingdings 2"/>
              <a:buChar char=""/>
              <a:defRPr/>
            </a:pPr>
            <a:r>
              <a:rPr lang="tr-TR" altLang="tr-TR" sz="1800" dirty="0" smtClean="0"/>
              <a:t>Uzmanlar tarafından verilen erken eğitim, çocuğunuzun dinleme becerilerini geliştirecek, sizinle daha rahat iletişim kurmasını sağlayacaktır. Eğitimi süresince çocuğunuzda kaydedilecek gelişme, sizin de yaşadığınız olumsuz duyguları ve stresi azaltacaktır.</a:t>
            </a:r>
          </a:p>
          <a:p>
            <a:pPr marL="274320" indent="-274320" algn="just" eaLnBrk="1" fontAlgn="auto" hangingPunct="1">
              <a:spcAft>
                <a:spcPts val="0"/>
              </a:spcAft>
              <a:buClr>
                <a:schemeClr val="accent3"/>
              </a:buClr>
              <a:buFont typeface="Wingdings 2"/>
              <a:buChar char=""/>
              <a:defRPr/>
            </a:pPr>
            <a:r>
              <a:rPr lang="tr-TR" altLang="tr-TR" sz="1800" dirty="0" smtClean="0"/>
              <a:t>Unutmamanız gereken nokta, uzmanların, çocuğunuz ve sizin için çalıştıklarıdır. Çocuğunuzun işitme engeline bağlı her türlü probleminizde size yardımcı olacak kişiler de yine bu uzmanlar olacaktır. Uzmanlar sizi dinleyecek, destek olacak ve çözüm yolları üreteceklerdir.</a:t>
            </a:r>
          </a:p>
          <a:p>
            <a:pPr marL="274320" indent="-274320" algn="just" eaLnBrk="1" fontAlgn="auto" hangingPunct="1">
              <a:spcAft>
                <a:spcPts val="0"/>
              </a:spcAft>
              <a:buClr>
                <a:schemeClr val="accent3"/>
              </a:buClr>
              <a:buFont typeface="Wingdings 2"/>
              <a:buChar char=""/>
              <a:defRPr/>
            </a:pPr>
            <a:endParaRPr lang="tr-TR" altLang="tr-TR" sz="1800" dirty="0" smtClean="0"/>
          </a:p>
        </p:txBody>
      </p:sp>
      <p:sp>
        <p:nvSpPr>
          <p:cNvPr id="2" name="Slayt Numarası Yer Tutucusu 1"/>
          <p:cNvSpPr>
            <a:spLocks noGrp="1"/>
          </p:cNvSpPr>
          <p:nvPr>
            <p:ph type="sldNum" sz="quarter" idx="12"/>
          </p:nvPr>
        </p:nvSpPr>
        <p:spPr/>
        <p:txBody>
          <a:bodyPr/>
          <a:lstStyle/>
          <a:p>
            <a:pPr>
              <a:defRPr/>
            </a:pPr>
            <a:fld id="{5574C74F-CD3D-4B6F-AB6F-57C2F96A7EA2}" type="slidenum">
              <a:rPr lang="tr-TR" altLang="en-US"/>
              <a:pPr>
                <a:defRPr/>
              </a:pPr>
              <a:t>19</a:t>
            </a:fld>
            <a:endParaRPr lang="tr-TR"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7BB456B-00D2-4E24-A018-C288653F0F3B}" type="slidenum">
              <a:rPr lang="tr-TR" altLang="en-US" smtClean="0"/>
              <a:pPr>
                <a:defRPr/>
              </a:pPr>
              <a:t>2</a:t>
            </a:fld>
            <a:endParaRPr lang="tr-TR" altLang="en-US"/>
          </a:p>
        </p:txBody>
      </p:sp>
      <p:pic>
        <p:nvPicPr>
          <p:cNvPr id="1026" name="Picture 2" descr="C:\Users\admin\Desktop\isitme engelli AFİŞ.jpg"/>
          <p:cNvPicPr>
            <a:picLocks noChangeAspect="1" noChangeArrowheads="1"/>
          </p:cNvPicPr>
          <p:nvPr/>
        </p:nvPicPr>
        <p:blipFill>
          <a:blip r:embed="rId2" cstate="print"/>
          <a:srcRect/>
          <a:stretch>
            <a:fillRect/>
          </a:stretch>
        </p:blipFill>
        <p:spPr bwMode="auto">
          <a:xfrm>
            <a:off x="-990600" y="-1143000"/>
            <a:ext cx="10567988" cy="904398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İçerik Yer Tutucusu 2"/>
          <p:cNvSpPr>
            <a:spLocks noGrp="1"/>
          </p:cNvSpPr>
          <p:nvPr>
            <p:ph idx="1"/>
          </p:nvPr>
        </p:nvSpPr>
        <p:spPr>
          <a:xfrm>
            <a:off x="457200" y="914400"/>
            <a:ext cx="8229600" cy="4389438"/>
          </a:xfrm>
        </p:spPr>
        <p:txBody>
          <a:bodyPr>
            <a:normAutofit lnSpcReduction="10000"/>
          </a:bodyPr>
          <a:lstStyle/>
          <a:p>
            <a:pPr marL="274320" indent="-274320" algn="just" eaLnBrk="1" fontAlgn="auto" hangingPunct="1">
              <a:spcAft>
                <a:spcPts val="0"/>
              </a:spcAft>
              <a:buClr>
                <a:schemeClr val="accent3"/>
              </a:buClr>
              <a:buFont typeface="Wingdings 2"/>
              <a:buChar char=""/>
              <a:defRPr/>
            </a:pPr>
            <a:r>
              <a:rPr lang="tr-TR" altLang="tr-TR" sz="2000" b="1" dirty="0" smtClean="0"/>
              <a:t> İşitme Kayıplı Çocuğun Bulunduğu Ortamın Düzenlenmesi</a:t>
            </a:r>
          </a:p>
          <a:p>
            <a:pPr marL="0" indent="0" algn="just" eaLnBrk="1" fontAlgn="auto" hangingPunct="1">
              <a:spcAft>
                <a:spcPts val="0"/>
              </a:spcAft>
              <a:buClr>
                <a:schemeClr val="accent3"/>
              </a:buClr>
              <a:buFont typeface="Wingdings 2"/>
              <a:buNone/>
              <a:defRPr/>
            </a:pPr>
            <a:endParaRPr lang="tr-TR" altLang="tr-TR" sz="2000" dirty="0" smtClean="0"/>
          </a:p>
          <a:p>
            <a:pPr marL="274320" indent="-274320" algn="just" eaLnBrk="1" fontAlgn="auto" hangingPunct="1">
              <a:spcAft>
                <a:spcPts val="0"/>
              </a:spcAft>
              <a:buClr>
                <a:schemeClr val="accent3"/>
              </a:buClr>
              <a:buFont typeface="Wingdings 2"/>
              <a:buChar char=""/>
              <a:defRPr/>
            </a:pPr>
            <a:r>
              <a:rPr lang="tr-TR" altLang="tr-TR" sz="2000" dirty="0" smtClean="0"/>
              <a:t>Çocuğunuzun içinde bulunduğu ortamda bazı özel düzenlemelerin yapılması, onun gelişimi için oldukça faydalı olacaktır. Bu sebeple öncelikle, çocuğunuzun bulunduğu ortamda, resimler, baskılar, posterler, kitaplar, çizimler, fotoğraflar gibi malzemeler olmalıdır. Çocuğunuza sağlayacağınız bu zengin çevre, onun oyun aracılığıyla çok daha rahat, hızlı ve kalıcı bir şekilde öğrenmesini sağlayacaktır.</a:t>
            </a:r>
          </a:p>
          <a:p>
            <a:pPr marL="274320" indent="-274320" algn="just" eaLnBrk="1" fontAlgn="auto" hangingPunct="1">
              <a:spcAft>
                <a:spcPts val="0"/>
              </a:spcAft>
              <a:buClr>
                <a:schemeClr val="accent3"/>
              </a:buClr>
              <a:buFont typeface="Wingdings 2"/>
              <a:buChar char=""/>
              <a:defRPr/>
            </a:pPr>
            <a:r>
              <a:rPr lang="tr-TR" altLang="tr-TR" sz="2000" dirty="0" smtClean="0"/>
              <a:t>Çocuğunuzun etrafında bulunan yetişkinlerin onunla sık ve uygun şekilde iletişim kurması, çocuğunuzun onları örnek alarak benzer şekilde iletişim kurmaya çalışmasını sağlayacaktır. Unutmamalısınız ki, çocuklarınız gelişimleri süresince, çevrelerindeki yetişkinlerin davranışlarını kendilerine örnek alırlar. Sizler ne kadar uygun iletişim davranışları gösterirseniz, çocuğunuz da o derece uygun iletişim davranışları sergileyecektir.</a:t>
            </a:r>
          </a:p>
          <a:p>
            <a:pPr marL="274320" indent="-274320" algn="just" eaLnBrk="1" fontAlgn="auto" hangingPunct="1">
              <a:spcAft>
                <a:spcPts val="0"/>
              </a:spcAft>
              <a:buClr>
                <a:schemeClr val="accent3"/>
              </a:buClr>
              <a:buFont typeface="Wingdings 2"/>
              <a:buChar char=""/>
              <a:defRPr/>
            </a:pPr>
            <a:endParaRPr lang="tr-TR" altLang="tr-TR" sz="2000" dirty="0" smtClean="0"/>
          </a:p>
        </p:txBody>
      </p:sp>
      <p:sp>
        <p:nvSpPr>
          <p:cNvPr id="2" name="Slayt Numarası Yer Tutucusu 1"/>
          <p:cNvSpPr>
            <a:spLocks noGrp="1"/>
          </p:cNvSpPr>
          <p:nvPr>
            <p:ph type="sldNum" sz="quarter" idx="12"/>
          </p:nvPr>
        </p:nvSpPr>
        <p:spPr/>
        <p:txBody>
          <a:bodyPr/>
          <a:lstStyle/>
          <a:p>
            <a:pPr>
              <a:defRPr/>
            </a:pPr>
            <a:fld id="{F43F77F0-0233-4E26-8CD5-7388B61C967B}" type="slidenum">
              <a:rPr lang="tr-TR" altLang="en-US"/>
              <a:pPr>
                <a:defRPr/>
              </a:pPr>
              <a:t>20</a:t>
            </a:fld>
            <a:endParaRPr lang="tr-TR"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İçerik Yer Tutucusu 2"/>
          <p:cNvSpPr>
            <a:spLocks noGrp="1"/>
          </p:cNvSpPr>
          <p:nvPr>
            <p:ph idx="1"/>
          </p:nvPr>
        </p:nvSpPr>
        <p:spPr>
          <a:xfrm>
            <a:off x="457200" y="838200"/>
            <a:ext cx="8229600" cy="3962400"/>
          </a:xfrm>
        </p:spPr>
        <p:txBody>
          <a:bodyPr>
            <a:normAutofit/>
          </a:bodyPr>
          <a:lstStyle/>
          <a:p>
            <a:pPr marL="274320" indent="-274320" algn="just" eaLnBrk="1" fontAlgn="auto" hangingPunct="1">
              <a:spcAft>
                <a:spcPts val="0"/>
              </a:spcAft>
              <a:buClr>
                <a:schemeClr val="accent3"/>
              </a:buClr>
              <a:buFont typeface="Wingdings 2"/>
              <a:buChar char=""/>
              <a:defRPr/>
            </a:pPr>
            <a:r>
              <a:rPr lang="tr-TR" altLang="tr-TR" sz="2000" b="1" dirty="0" smtClean="0"/>
              <a:t>İşitme Engelli Çocukların Eğitiminde Okul Seçimi</a:t>
            </a:r>
          </a:p>
          <a:p>
            <a:pPr marL="0" indent="0" algn="just" eaLnBrk="1" fontAlgn="auto" hangingPunct="1">
              <a:spcAft>
                <a:spcPts val="0"/>
              </a:spcAft>
              <a:buClr>
                <a:schemeClr val="accent3"/>
              </a:buClr>
              <a:buFont typeface="Wingdings 2"/>
              <a:buNone/>
              <a:defRPr/>
            </a:pPr>
            <a:endParaRPr lang="tr-TR" altLang="tr-TR" sz="2000" dirty="0" smtClean="0"/>
          </a:p>
          <a:p>
            <a:pPr marL="274320" indent="-274320" algn="just" eaLnBrk="1" fontAlgn="auto" hangingPunct="1">
              <a:spcAft>
                <a:spcPts val="0"/>
              </a:spcAft>
              <a:buClr>
                <a:schemeClr val="accent3"/>
              </a:buClr>
              <a:buFont typeface="Wingdings 2"/>
              <a:buChar char=""/>
              <a:defRPr/>
            </a:pPr>
            <a:r>
              <a:rPr lang="tr-TR" altLang="tr-TR" sz="2000" dirty="0" smtClean="0"/>
              <a:t>Bu çocuklar için okul seçimi yapılırken takvim yaşı ve konuşma ve lisan yaşı arasındaki farklılık göz önünde bulundurulur. Önemli olan çocuğun takvim yaşının okul çağı seviyesine gelmesi değil, lisan ve konuşma yaşının okul yaşantısını sürdürebilecek durumda olmasıdır. Bu nedenle, okul seçimi yapılırken çocuğun zihinsel, duygusal, lisan ve konuşma gelişimi değerlendirilir. </a:t>
            </a:r>
          </a:p>
          <a:p>
            <a:pPr marL="274320" indent="-274320" algn="just" eaLnBrk="1" fontAlgn="auto" hangingPunct="1">
              <a:spcAft>
                <a:spcPts val="0"/>
              </a:spcAft>
              <a:buClr>
                <a:schemeClr val="accent3"/>
              </a:buClr>
              <a:buFont typeface="Wingdings 2"/>
              <a:buChar char=""/>
              <a:defRPr/>
            </a:pPr>
            <a:r>
              <a:rPr lang="tr-TR" altLang="tr-TR" sz="2000" dirty="0" smtClean="0"/>
              <a:t>Ayrıca, ailenin eğitime katılımı ve desteği de okul seçimini etkiler. Bu kriterlere uygun olan çocuklar, özel eğitim ve danışmanlık programlarında ve normal işiten çocukların eğitim aldıkları okullarda eğitim yaşantılarını sürdürebilirler.</a:t>
            </a:r>
          </a:p>
        </p:txBody>
      </p:sp>
      <p:sp>
        <p:nvSpPr>
          <p:cNvPr id="2" name="Slayt Numarası Yer Tutucusu 1"/>
          <p:cNvSpPr>
            <a:spLocks noGrp="1"/>
          </p:cNvSpPr>
          <p:nvPr>
            <p:ph type="sldNum" sz="quarter" idx="12"/>
          </p:nvPr>
        </p:nvSpPr>
        <p:spPr/>
        <p:txBody>
          <a:bodyPr/>
          <a:lstStyle/>
          <a:p>
            <a:pPr>
              <a:defRPr/>
            </a:pPr>
            <a:fld id="{2EB218C0-C3E6-4F49-A7A8-F8ADFA017446}" type="slidenum">
              <a:rPr lang="tr-TR" altLang="en-US"/>
              <a:pPr>
                <a:defRPr/>
              </a:pPr>
              <a:t>21</a:t>
            </a:fld>
            <a:endParaRPr lang="tr-TR"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İçerik Yer Tutucusu 2"/>
          <p:cNvSpPr>
            <a:spLocks noGrp="1"/>
          </p:cNvSpPr>
          <p:nvPr>
            <p:ph idx="1"/>
          </p:nvPr>
        </p:nvSpPr>
        <p:spPr>
          <a:xfrm>
            <a:off x="457200" y="914400"/>
            <a:ext cx="8229600" cy="4389438"/>
          </a:xfrm>
        </p:spPr>
        <p:txBody>
          <a:bodyPr/>
          <a:lstStyle/>
          <a:p>
            <a:pPr algn="just" eaLnBrk="1" hangingPunct="1"/>
            <a:r>
              <a:rPr lang="tr-TR" altLang="tr-TR" sz="2000" b="1" smtClean="0"/>
              <a:t>İŞİTME ENGELLİLERİN EĞİTİMİ</a:t>
            </a:r>
          </a:p>
          <a:p>
            <a:pPr algn="just" eaLnBrk="1" hangingPunct="1"/>
            <a:r>
              <a:rPr lang="tr-TR" altLang="tr-TR" sz="2000" b="1" smtClean="0"/>
              <a:t> İşitme Kaybı Derecesine Göre Çocuğun Özel Eğitim İhtiyacı</a:t>
            </a:r>
            <a:endParaRPr lang="tr-TR" altLang="tr-TR" sz="2000" smtClean="0"/>
          </a:p>
          <a:p>
            <a:pPr algn="just" eaLnBrk="1" hangingPunct="1"/>
            <a:r>
              <a:rPr lang="tr-TR" altLang="tr-TR" sz="2000" smtClean="0"/>
              <a:t>•  Eğitim ihtiyacı orta derecede işitme kaybı (26-40 dB) ile başlar.</a:t>
            </a:r>
          </a:p>
          <a:p>
            <a:pPr algn="just" eaLnBrk="1" hangingPunct="1"/>
            <a:r>
              <a:rPr lang="tr-TR" altLang="tr-TR" sz="2000" smtClean="0"/>
              <a:t>Çok hafif ve hafif derecede işitme kaybı olan çocuklara ev ve sınıf ortamlarında gerekli düzenlemeler yapılarak (sınıfta ön sırada oturma, duvarların ve yerlerin sesi geçirici geçirici özellikler taşıması, sesin yankılanmasını en az seviyeye getirme) rahat dinleme koşulları konusunda danışmanlık verilmelidir. (Şekil 12,13).</a:t>
            </a:r>
          </a:p>
          <a:p>
            <a:pPr algn="just" eaLnBrk="1" hangingPunct="1"/>
            <a:r>
              <a:rPr lang="tr-TR" altLang="tr-TR" sz="2000" smtClean="0"/>
              <a:t>Şekil 12. İşitme kayıplı çocuğun eğitimi.</a:t>
            </a:r>
          </a:p>
        </p:txBody>
      </p:sp>
      <p:sp>
        <p:nvSpPr>
          <p:cNvPr id="2" name="Slayt Numarası Yer Tutucusu 1"/>
          <p:cNvSpPr>
            <a:spLocks noGrp="1"/>
          </p:cNvSpPr>
          <p:nvPr>
            <p:ph type="sldNum" sz="quarter" idx="12"/>
          </p:nvPr>
        </p:nvSpPr>
        <p:spPr/>
        <p:txBody>
          <a:bodyPr/>
          <a:lstStyle/>
          <a:p>
            <a:pPr>
              <a:defRPr/>
            </a:pPr>
            <a:fld id="{7BDA7D22-ECD3-4BC1-BE7D-3C4EEAEF3626}" type="slidenum">
              <a:rPr lang="tr-TR" altLang="en-US"/>
              <a:pPr>
                <a:defRPr/>
              </a:pPr>
              <a:t>22</a:t>
            </a:fld>
            <a:endParaRPr lang="tr-TR"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çerik Yer Tutucusu 2"/>
          <p:cNvSpPr>
            <a:spLocks noGrp="1"/>
          </p:cNvSpPr>
          <p:nvPr>
            <p:ph idx="1"/>
          </p:nvPr>
        </p:nvSpPr>
        <p:spPr>
          <a:xfrm>
            <a:off x="0" y="803275"/>
            <a:ext cx="8839200" cy="5749925"/>
          </a:xfrm>
        </p:spPr>
        <p:txBody>
          <a:bodyPr/>
          <a:lstStyle/>
          <a:p>
            <a:pPr algn="just" eaLnBrk="1" hangingPunct="1"/>
            <a:r>
              <a:rPr lang="tr-TR" altLang="tr-TR" sz="2000" b="1" u="sng" smtClean="0">
                <a:solidFill>
                  <a:srgbClr val="FF0000"/>
                </a:solidFill>
              </a:rPr>
              <a:t>Aile eğitimi sürecinde, aşağıda belirtilen konulara dikkat edilmelidir:</a:t>
            </a:r>
            <a:endParaRPr lang="tr-TR" altLang="tr-TR" sz="2000" u="sng" smtClean="0">
              <a:solidFill>
                <a:srgbClr val="FF0000"/>
              </a:solidFill>
            </a:endParaRPr>
          </a:p>
          <a:p>
            <a:pPr algn="just" eaLnBrk="1" hangingPunct="1"/>
            <a:r>
              <a:rPr lang="tr-TR" altLang="tr-TR" sz="2000" smtClean="0"/>
              <a:t>İşitme engelinin türü, özellikleri, nedenleri hakkında basit ve şematik olarak açıklamalar yapılmasına,</a:t>
            </a:r>
          </a:p>
          <a:p>
            <a:pPr algn="just" eaLnBrk="1" hangingPunct="1"/>
            <a:r>
              <a:rPr lang="tr-TR" altLang="tr-TR" sz="2000" smtClean="0"/>
              <a:t>İşitme engelli çocuğun cihazlandırılması, kullanılacak cihazın temini ve bakımı hakkında bilgiler verilmesine,</a:t>
            </a:r>
          </a:p>
          <a:p>
            <a:pPr algn="just" eaLnBrk="1" hangingPunct="1"/>
            <a:r>
              <a:rPr lang="tr-TR" altLang="tr-TR" sz="2000" smtClean="0"/>
              <a:t>İşitme engelli çocukların sağlıklı gelişebilmesi için bedensel, psikolojik, sosyal, duygusal temel ihtiyaçları ve bunların karşılanabilmesinde ailenin yardım alabileceği kurum ve kuruluşlar hakkında açıklamalar yapılmasına,</a:t>
            </a:r>
          </a:p>
          <a:p>
            <a:pPr algn="just" eaLnBrk="1" hangingPunct="1"/>
            <a:r>
              <a:rPr lang="tr-TR" altLang="tr-TR" sz="2000" smtClean="0"/>
              <a:t>Anne babaların ve çocuğun yakın çevresindekilerin, işitme engelli çocuk ile nasıl iletişim kurabilecekleri ve engelini nasıl kabullenebilecekleri konularında bilgiler verilmesine,</a:t>
            </a:r>
          </a:p>
          <a:p>
            <a:pPr algn="just" eaLnBrk="1" hangingPunct="1"/>
            <a:r>
              <a:rPr lang="tr-TR" altLang="tr-TR" sz="2000" smtClean="0"/>
              <a:t>İşitme engelli çocuğun gelişim özellikleri, özellikle gösterdiği akademik ve sosyal gelişmeler hakkında bilgi verilmesine,</a:t>
            </a:r>
          </a:p>
          <a:p>
            <a:pPr algn="just" eaLnBrk="1" hangingPunct="1"/>
            <a:r>
              <a:rPr lang="tr-TR" altLang="tr-TR" sz="2000" smtClean="0"/>
              <a:t>Özel eğitim gerektiren birey ve ailesinin sahip olduğu yasal haklar ve bu doğrultudaki yasal düzenlemeler hakkında açıklamalar yapılmasına önem verilmelidir.</a:t>
            </a:r>
          </a:p>
          <a:p>
            <a:pPr algn="just" eaLnBrk="1" hangingPunct="1"/>
            <a:r>
              <a:rPr lang="tr-TR" altLang="tr-TR" sz="2000" smtClean="0"/>
              <a:t>Ailelerin belirtilen konularda bilgilendirilmesi, bilinçlendirilmesi ve yönlendirilmesi, karşılaştıkları sorunları çözmede onlara yardımcı olacaktır.</a:t>
            </a:r>
          </a:p>
          <a:p>
            <a:pPr algn="just" eaLnBrk="1" hangingPunct="1"/>
            <a:endParaRPr lang="tr-TR" altLang="tr-TR" sz="2000" smtClean="0"/>
          </a:p>
        </p:txBody>
      </p:sp>
      <p:sp>
        <p:nvSpPr>
          <p:cNvPr id="2" name="Slayt Numarası Yer Tutucusu 1"/>
          <p:cNvSpPr>
            <a:spLocks noGrp="1"/>
          </p:cNvSpPr>
          <p:nvPr>
            <p:ph type="sldNum" sz="quarter" idx="12"/>
          </p:nvPr>
        </p:nvSpPr>
        <p:spPr/>
        <p:txBody>
          <a:bodyPr/>
          <a:lstStyle/>
          <a:p>
            <a:pPr>
              <a:defRPr/>
            </a:pPr>
            <a:fld id="{9183C3F9-61BF-47A8-B5AD-8EE6B47EB282}" type="slidenum">
              <a:rPr lang="tr-TR" altLang="en-US"/>
              <a:pPr>
                <a:defRPr/>
              </a:pPr>
              <a:t>23</a:t>
            </a:fld>
            <a:endParaRPr lang="tr-TR"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229600" cy="1143000"/>
          </a:xfrm>
        </p:spPr>
        <p:txBody>
          <a:bodyPr/>
          <a:lstStyle/>
          <a:p>
            <a:pPr eaLnBrk="1" hangingPunct="1"/>
            <a:r>
              <a:rPr lang="tr-TR" altLang="tr-TR" b="1" smtClean="0"/>
              <a:t>- İşitme Cihazı Tipleri</a:t>
            </a:r>
            <a:r>
              <a:rPr lang="tr-TR" altLang="tr-TR" smtClean="0"/>
              <a:t> </a:t>
            </a:r>
          </a:p>
        </p:txBody>
      </p:sp>
      <p:pic>
        <p:nvPicPr>
          <p:cNvPr id="29699" name="Picture 4" descr="Şekil 8. İşitme cihazı tipleri. "/>
          <p:cNvPicPr>
            <a:picLocks noGrp="1" noChangeAspect="1" noChangeArrowheads="1"/>
          </p:cNvPicPr>
          <p:nvPr>
            <p:ph idx="1"/>
          </p:nvPr>
        </p:nvPicPr>
        <p:blipFill>
          <a:blip r:embed="rId2" cstate="print"/>
          <a:srcRect/>
          <a:stretch>
            <a:fillRect/>
          </a:stretch>
        </p:blipFill>
        <p:spPr>
          <a:xfrm>
            <a:off x="228600" y="1981200"/>
            <a:ext cx="8686800" cy="4267200"/>
          </a:xfrm>
        </p:spPr>
      </p:pic>
      <p:sp>
        <p:nvSpPr>
          <p:cNvPr id="2" name="Slayt Numarası Yer Tutucusu 1"/>
          <p:cNvSpPr>
            <a:spLocks noGrp="1"/>
          </p:cNvSpPr>
          <p:nvPr>
            <p:ph type="sldNum" sz="quarter" idx="12"/>
          </p:nvPr>
        </p:nvSpPr>
        <p:spPr/>
        <p:txBody>
          <a:bodyPr/>
          <a:lstStyle/>
          <a:p>
            <a:pPr>
              <a:defRPr/>
            </a:pPr>
            <a:fld id="{E3DEFCD2-ACAE-4473-ADF5-E2682BCA706C}" type="slidenum">
              <a:rPr lang="tr-TR" altLang="en-US"/>
              <a:pPr>
                <a:defRPr/>
              </a:pPr>
              <a:t>24</a:t>
            </a:fld>
            <a:endParaRPr lang="tr-TR" altLang="en-US"/>
          </a:p>
        </p:txBody>
      </p:sp>
    </p:spTree>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tr-TR" altLang="tr-TR" smtClean="0"/>
              <a:t>Koklear implant</a:t>
            </a:r>
          </a:p>
        </p:txBody>
      </p:sp>
      <p:pic>
        <p:nvPicPr>
          <p:cNvPr id="31747" name="Picture 4" descr="Şekil 10. Koklear implatın parçaları."/>
          <p:cNvPicPr>
            <a:picLocks noGrp="1" noChangeAspect="1" noChangeArrowheads="1"/>
          </p:cNvPicPr>
          <p:nvPr>
            <p:ph idx="1"/>
          </p:nvPr>
        </p:nvPicPr>
        <p:blipFill>
          <a:blip r:embed="rId2" cstate="print"/>
          <a:srcRect/>
          <a:stretch>
            <a:fillRect/>
          </a:stretch>
        </p:blipFill>
        <p:spPr>
          <a:xfrm>
            <a:off x="457200" y="2055813"/>
            <a:ext cx="8534400" cy="4573587"/>
          </a:xfrm>
        </p:spPr>
      </p:pic>
      <p:sp>
        <p:nvSpPr>
          <p:cNvPr id="2" name="Slayt Numarası Yer Tutucusu 1"/>
          <p:cNvSpPr>
            <a:spLocks noGrp="1"/>
          </p:cNvSpPr>
          <p:nvPr>
            <p:ph type="sldNum" sz="quarter" idx="12"/>
          </p:nvPr>
        </p:nvSpPr>
        <p:spPr/>
        <p:txBody>
          <a:bodyPr/>
          <a:lstStyle/>
          <a:p>
            <a:pPr>
              <a:defRPr/>
            </a:pPr>
            <a:fld id="{307264CF-A5CF-4D96-B948-634C3718D090}" type="slidenum">
              <a:rPr lang="tr-TR" altLang="en-US"/>
              <a:pPr>
                <a:defRPr/>
              </a:pPr>
              <a:t>25</a:t>
            </a:fld>
            <a:endParaRPr lang="tr-TR"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xit" presetSubtype="0" fill="hold" nodeType="clickEffect">
                                  <p:stCondLst>
                                    <p:cond delay="0"/>
                                  </p:stCondLst>
                                  <p:childTnLst>
                                    <p:animEffect transition="out" filter="fade">
                                      <p:cBhvr>
                                        <p:cTn id="6" dur="2000"/>
                                        <p:tgtEl>
                                          <p:spTgt spid="31747"/>
                                        </p:tgtEl>
                                      </p:cBhvr>
                                    </p:animEffect>
                                    <p:anim calcmode="lin" valueType="num">
                                      <p:cBhvr>
                                        <p:cTn id="7" dur="2000"/>
                                        <p:tgtEl>
                                          <p:spTgt spid="3174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1747"/>
                                        </p:tgtEl>
                                        <p:attrNameLst>
                                          <p:attrName>ppt_h</p:attrName>
                                        </p:attrNameLst>
                                      </p:cBhvr>
                                      <p:tavLst>
                                        <p:tav tm="0">
                                          <p:val>
                                            <p:strVal val="ppt_h"/>
                                          </p:val>
                                        </p:tav>
                                        <p:tav tm="100000">
                                          <p:val>
                                            <p:strVal val="ppt_h"/>
                                          </p:val>
                                        </p:tav>
                                      </p:tavLst>
                                    </p:anim>
                                    <p:set>
                                      <p:cBhvr>
                                        <p:cTn id="9" dur="1" fill="hold">
                                          <p:stCondLst>
                                            <p:cond delay="1999"/>
                                          </p:stCondLst>
                                        </p:cTn>
                                        <p:tgtEl>
                                          <p:spTgt spid="317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algn="just" eaLnBrk="1" fontAlgn="auto" hangingPunct="1">
              <a:spcAft>
                <a:spcPts val="0"/>
              </a:spcAft>
              <a:defRPr/>
            </a:pPr>
            <a:r>
              <a:rPr lang="tr-TR" altLang="tr-TR" sz="3800" dirty="0" smtClean="0"/>
              <a:t>İşitme engelli bireylerin karşılaştığı sorun alanları</a:t>
            </a:r>
          </a:p>
        </p:txBody>
      </p:sp>
      <p:sp>
        <p:nvSpPr>
          <p:cNvPr id="31747" name="Rectangle 3"/>
          <p:cNvSpPr>
            <a:spLocks noGrp="1" noChangeArrowheads="1"/>
          </p:cNvSpPr>
          <p:nvPr>
            <p:ph idx="1"/>
          </p:nvPr>
        </p:nvSpPr>
        <p:spPr/>
        <p:txBody>
          <a:bodyPr/>
          <a:lstStyle/>
          <a:p>
            <a:pPr algn="just" eaLnBrk="1" hangingPunct="1">
              <a:lnSpc>
                <a:spcPct val="90000"/>
              </a:lnSpc>
            </a:pPr>
            <a:r>
              <a:rPr lang="tr-TR" altLang="tr-TR" sz="2000" smtClean="0"/>
              <a:t>İşitme engelli birey ise, işitme yoksunluğu nedeniyle öğrenmeye en uygun yaşlarda, konuşma ve dili öğrenme fırsatını kaçırmakta ve hem anlama hem de konuşma becerilerinde sorunlar yaşamaktadır. </a:t>
            </a:r>
          </a:p>
          <a:p>
            <a:pPr algn="just" eaLnBrk="1" hangingPunct="1">
              <a:lnSpc>
                <a:spcPct val="90000"/>
              </a:lnSpc>
            </a:pPr>
            <a:r>
              <a:rPr lang="tr-TR" altLang="tr-TR" sz="2000" smtClean="0"/>
              <a:t>Konuşma ve dil sorunlarına bağlı olarak da </a:t>
            </a:r>
          </a:p>
          <a:p>
            <a:pPr algn="just" eaLnBrk="1" hangingPunct="1">
              <a:lnSpc>
                <a:spcPct val="90000"/>
              </a:lnSpc>
            </a:pPr>
            <a:r>
              <a:rPr lang="tr-TR" altLang="tr-TR" sz="2000" smtClean="0"/>
              <a:t>bilişsel, </a:t>
            </a:r>
          </a:p>
          <a:p>
            <a:pPr algn="just" eaLnBrk="1" hangingPunct="1">
              <a:lnSpc>
                <a:spcPct val="90000"/>
              </a:lnSpc>
            </a:pPr>
            <a:r>
              <a:rPr lang="tr-TR" altLang="tr-TR" sz="2000" smtClean="0"/>
              <a:t>motor koordinasyon,</a:t>
            </a:r>
          </a:p>
          <a:p>
            <a:pPr algn="just" eaLnBrk="1" hangingPunct="1">
              <a:lnSpc>
                <a:spcPct val="90000"/>
              </a:lnSpc>
            </a:pPr>
            <a:r>
              <a:rPr lang="tr-TR" altLang="tr-TR" sz="2000" smtClean="0"/>
              <a:t>duygusal-sosyal, </a:t>
            </a:r>
          </a:p>
          <a:p>
            <a:pPr algn="just" eaLnBrk="1" hangingPunct="1">
              <a:lnSpc>
                <a:spcPct val="90000"/>
              </a:lnSpc>
            </a:pPr>
            <a:r>
              <a:rPr lang="tr-TR" altLang="tr-TR" sz="2000" smtClean="0"/>
              <a:t>eğitim-öğretim, </a:t>
            </a:r>
          </a:p>
          <a:p>
            <a:pPr algn="just" eaLnBrk="1" hangingPunct="1">
              <a:lnSpc>
                <a:spcPct val="90000"/>
              </a:lnSpc>
            </a:pPr>
            <a:r>
              <a:rPr lang="tr-TR" altLang="tr-TR" sz="2000" smtClean="0"/>
              <a:t>mesleki ve toplumsal alanlarda da güçlük çekmektedirler </a:t>
            </a:r>
          </a:p>
        </p:txBody>
      </p:sp>
      <p:sp>
        <p:nvSpPr>
          <p:cNvPr id="2" name="Slayt Numarası Yer Tutucusu 1"/>
          <p:cNvSpPr>
            <a:spLocks noGrp="1"/>
          </p:cNvSpPr>
          <p:nvPr>
            <p:ph type="sldNum" sz="quarter" idx="12"/>
          </p:nvPr>
        </p:nvSpPr>
        <p:spPr/>
        <p:txBody>
          <a:bodyPr/>
          <a:lstStyle/>
          <a:p>
            <a:pPr>
              <a:defRPr/>
            </a:pPr>
            <a:fld id="{DB7CD389-381B-4D39-A8B9-8C2A2C7CF906}" type="slidenum">
              <a:rPr lang="tr-TR" altLang="en-US"/>
              <a:pPr>
                <a:defRPr/>
              </a:pPr>
              <a:t>26</a:t>
            </a:fld>
            <a:endParaRPr lang="tr-TR" altLang="en-US"/>
          </a:p>
        </p:txBody>
      </p:sp>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990600"/>
            <a:ext cx="5334000" cy="1143000"/>
          </a:xfrm>
        </p:spPr>
        <p:txBody>
          <a:bodyPr/>
          <a:lstStyle/>
          <a:p>
            <a:pPr algn="ctr" eaLnBrk="1" hangingPunct="1"/>
            <a:r>
              <a:rPr lang="tr-TR" altLang="tr-TR" sz="3800" b="1" u="sng" smtClean="0"/>
              <a:t>Dil ve konuşma</a:t>
            </a:r>
            <a:endParaRPr lang="tr-TR" altLang="tr-TR" sz="3800" u="sng" smtClean="0"/>
          </a:p>
        </p:txBody>
      </p:sp>
      <p:sp>
        <p:nvSpPr>
          <p:cNvPr id="32771" name="Rectangle 3"/>
          <p:cNvSpPr>
            <a:spLocks noGrp="1" noChangeArrowheads="1"/>
          </p:cNvSpPr>
          <p:nvPr>
            <p:ph idx="1"/>
          </p:nvPr>
        </p:nvSpPr>
        <p:spPr>
          <a:xfrm>
            <a:off x="457200" y="2819400"/>
            <a:ext cx="8229600" cy="3810000"/>
          </a:xfrm>
        </p:spPr>
        <p:txBody>
          <a:bodyPr/>
          <a:lstStyle/>
          <a:p>
            <a:pPr algn="just" eaLnBrk="1" hangingPunct="1">
              <a:lnSpc>
                <a:spcPct val="90000"/>
              </a:lnSpc>
              <a:buFont typeface="Wingdings" pitchFamily="2" charset="2"/>
              <a:buNone/>
            </a:pPr>
            <a:r>
              <a:rPr lang="tr-TR" altLang="tr-TR" sz="2000" smtClean="0"/>
              <a:t>    Dilin sosyal bağlamda belli bir amaca yönelik işlevi ve iletişim amacına uygun kullanımı ciddi olarak kısıtlıdır. </a:t>
            </a:r>
          </a:p>
          <a:p>
            <a:pPr algn="just" eaLnBrk="1" hangingPunct="1">
              <a:lnSpc>
                <a:spcPct val="90000"/>
              </a:lnSpc>
            </a:pPr>
            <a:r>
              <a:rPr lang="tr-TR" altLang="tr-TR" sz="2000" smtClean="0"/>
              <a:t>Yetersiz işitme ve dil becerileri nedeniyle söylenileni yazmada; duygu ve düşüncelerini yazılı olarak ifade etmede güçlük çekmektedirler.</a:t>
            </a:r>
          </a:p>
          <a:p>
            <a:pPr algn="just" eaLnBrk="1" hangingPunct="1">
              <a:lnSpc>
                <a:spcPct val="90000"/>
              </a:lnSpc>
            </a:pPr>
            <a:r>
              <a:rPr lang="tr-TR" altLang="tr-TR" sz="2000" smtClean="0"/>
              <a:t>Sözcük dağarcığının sınırlı olması, dil bilgisel yapıları kazanmada gecikmeler ve bilgi düzeyindeki yetersizlikler işitme engelli bireylerin okumayı öğrenme ve okuduğunu anlama güçlüğü yaşamalarına sebep olmaktadır. </a:t>
            </a:r>
          </a:p>
          <a:p>
            <a:pPr algn="just" eaLnBrk="1" hangingPunct="1">
              <a:lnSpc>
                <a:spcPct val="90000"/>
              </a:lnSpc>
            </a:pPr>
            <a:r>
              <a:rPr lang="tr-TR" altLang="tr-TR" sz="2000" smtClean="0"/>
              <a:t>Ayrıca işitme engelli bireyler düşüncelerini düzenlemede ve düzgün bir sırada ifade etmede güçlük çekerler.</a:t>
            </a:r>
          </a:p>
        </p:txBody>
      </p:sp>
      <p:sp>
        <p:nvSpPr>
          <p:cNvPr id="2" name="Slayt Numarası Yer Tutucusu 1"/>
          <p:cNvSpPr>
            <a:spLocks noGrp="1"/>
          </p:cNvSpPr>
          <p:nvPr>
            <p:ph type="sldNum" sz="quarter" idx="12"/>
          </p:nvPr>
        </p:nvSpPr>
        <p:spPr/>
        <p:txBody>
          <a:bodyPr/>
          <a:lstStyle/>
          <a:p>
            <a:pPr>
              <a:defRPr/>
            </a:pPr>
            <a:fld id="{D1048F52-E5BE-4C2B-B425-AA86C398EE20}" type="slidenum">
              <a:rPr lang="tr-TR" altLang="en-US"/>
              <a:pPr>
                <a:defRPr/>
              </a:pPr>
              <a:t>27</a:t>
            </a:fld>
            <a:endParaRPr lang="tr-TR"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66800" y="1143000"/>
            <a:ext cx="8229600" cy="788988"/>
          </a:xfrm>
        </p:spPr>
        <p:txBody>
          <a:bodyPr>
            <a:normAutofit fontScale="90000"/>
          </a:bodyPr>
          <a:lstStyle/>
          <a:p>
            <a:pPr eaLnBrk="1" fontAlgn="auto" hangingPunct="1">
              <a:spcAft>
                <a:spcPts val="0"/>
              </a:spcAft>
              <a:defRPr/>
            </a:pPr>
            <a:r>
              <a:rPr lang="tr-TR" altLang="tr-TR" u="sng" dirty="0" smtClean="0"/>
              <a:t>Bilişsel </a:t>
            </a:r>
          </a:p>
        </p:txBody>
      </p:sp>
      <p:sp>
        <p:nvSpPr>
          <p:cNvPr id="33795" name="Rectangle 3"/>
          <p:cNvSpPr>
            <a:spLocks noGrp="1" noChangeArrowheads="1"/>
          </p:cNvSpPr>
          <p:nvPr>
            <p:ph idx="1"/>
          </p:nvPr>
        </p:nvSpPr>
        <p:spPr>
          <a:xfrm>
            <a:off x="457200" y="2743200"/>
            <a:ext cx="8229600" cy="3962400"/>
          </a:xfrm>
        </p:spPr>
        <p:txBody>
          <a:bodyPr/>
          <a:lstStyle/>
          <a:p>
            <a:pPr algn="just" eaLnBrk="1" hangingPunct="1">
              <a:lnSpc>
                <a:spcPct val="80000"/>
              </a:lnSpc>
            </a:pPr>
            <a:r>
              <a:rPr lang="tr-TR" altLang="tr-TR" sz="1800" smtClean="0">
                <a:latin typeface="Arial" charset="0"/>
                <a:cs typeface="Arial" charset="0"/>
              </a:rPr>
              <a:t>Doğumla beraber bilişsel gelişim sürecinde dil önemli bir yer tutmaktadır. İşitsel  girdinin yetersizliği nedeniyle işitme engelli bireyler düşünme ve akıl yürütme, sınıflama ve ilişki kurma, açıklama becerilerinde güçlük çekerler. </a:t>
            </a:r>
          </a:p>
          <a:p>
            <a:pPr algn="just" eaLnBrk="1" hangingPunct="1">
              <a:lnSpc>
                <a:spcPct val="80000"/>
              </a:lnSpc>
            </a:pPr>
            <a:r>
              <a:rPr lang="tr-TR" altLang="tr-TR" sz="1800" smtClean="0">
                <a:latin typeface="Arial" charset="0"/>
                <a:cs typeface="Arial" charset="0"/>
              </a:rPr>
              <a:t>Soyut düşünme becerilerindeki yetersizlikler, sevgi, nefret, inanç, güç, hız, zaman gibi kavramları etkili bir biçimde kullanmalarını olumsuz yönde etkilemektedir.</a:t>
            </a:r>
          </a:p>
          <a:p>
            <a:pPr algn="just" eaLnBrk="1" hangingPunct="1">
              <a:lnSpc>
                <a:spcPct val="80000"/>
              </a:lnSpc>
            </a:pPr>
            <a:r>
              <a:rPr lang="tr-TR" altLang="tr-TR" sz="1800" smtClean="0">
                <a:latin typeface="Arial" charset="0"/>
                <a:cs typeface="Arial" charset="0"/>
              </a:rPr>
              <a:t>Entelektüel olgunluğa yaşıtlarından daha geç ulaşırlar ya da ulaşamazlar. Soyutlamaları sözel veya yazılı ifadelerinde kullanmada güçlük çekerler. </a:t>
            </a:r>
          </a:p>
          <a:p>
            <a:pPr algn="just" eaLnBrk="1" hangingPunct="1">
              <a:lnSpc>
                <a:spcPct val="80000"/>
              </a:lnSpc>
            </a:pPr>
            <a:r>
              <a:rPr lang="tr-TR" altLang="tr-TR" sz="1800" smtClean="0">
                <a:latin typeface="Arial" charset="0"/>
                <a:cs typeface="Arial" charset="0"/>
              </a:rPr>
              <a:t>Duyduklarını zihinlerinde canlandırmada zorlanırlar.</a:t>
            </a:r>
          </a:p>
          <a:p>
            <a:pPr algn="just" eaLnBrk="1" hangingPunct="1">
              <a:lnSpc>
                <a:spcPct val="80000"/>
              </a:lnSpc>
            </a:pPr>
            <a:r>
              <a:rPr lang="tr-TR" altLang="tr-TR" sz="1800" smtClean="0">
                <a:latin typeface="Arial" charset="0"/>
                <a:cs typeface="Arial" charset="0"/>
              </a:rPr>
              <a:t>İşitme engelli bireyler işitme kaybının tipi ve derecesine bağlı olarak, işitsel uyaranları aynı şekilde alamamaktadırlar. Bu da uzun süreli bellek ve işleyen bellek ile ilgili güçlükler yaşanmasına neden olmaktadır.</a:t>
            </a:r>
          </a:p>
          <a:p>
            <a:pPr algn="just" eaLnBrk="1" hangingPunct="1">
              <a:lnSpc>
                <a:spcPct val="80000"/>
              </a:lnSpc>
            </a:pPr>
            <a:r>
              <a:rPr lang="tr-TR" altLang="tr-TR" sz="1800" smtClean="0">
                <a:latin typeface="Arial" charset="0"/>
                <a:cs typeface="Arial" charset="0"/>
              </a:rPr>
              <a:t>İşitme engelli bireyler sözlü yönergeleri dinlemede, izlemede zorlanırlar. Dikkatleri çabuk dağılır. Çevrelerini anlayabilmek için daha fazla çaba göstermekte ve zihinsel olarak çabuk yorulmaktadırlar.</a:t>
            </a:r>
          </a:p>
        </p:txBody>
      </p:sp>
      <p:sp>
        <p:nvSpPr>
          <p:cNvPr id="2" name="Slayt Numarası Yer Tutucusu 1"/>
          <p:cNvSpPr>
            <a:spLocks noGrp="1"/>
          </p:cNvSpPr>
          <p:nvPr>
            <p:ph type="sldNum" sz="quarter" idx="12"/>
          </p:nvPr>
        </p:nvSpPr>
        <p:spPr/>
        <p:txBody>
          <a:bodyPr/>
          <a:lstStyle/>
          <a:p>
            <a:pPr>
              <a:defRPr/>
            </a:pPr>
            <a:fld id="{21D191EB-3992-4816-A70A-8067EF8A8207}" type="slidenum">
              <a:rPr lang="tr-TR" altLang="en-US"/>
              <a:pPr>
                <a:defRPr/>
              </a:pPr>
              <a:t>28</a:t>
            </a:fld>
            <a:endParaRPr lang="tr-TR"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95400"/>
            <a:ext cx="8229600" cy="1143000"/>
          </a:xfrm>
        </p:spPr>
        <p:txBody>
          <a:bodyPr/>
          <a:lstStyle/>
          <a:p>
            <a:pPr eaLnBrk="1" hangingPunct="1"/>
            <a:r>
              <a:rPr lang="tr-TR" altLang="tr-TR" u="sng" smtClean="0"/>
              <a:t>Motor koordinasyon</a:t>
            </a:r>
          </a:p>
        </p:txBody>
      </p:sp>
      <p:sp>
        <p:nvSpPr>
          <p:cNvPr id="41987" name="Rectangle 3"/>
          <p:cNvSpPr>
            <a:spLocks noGrp="1" noChangeArrowheads="1"/>
          </p:cNvSpPr>
          <p:nvPr>
            <p:ph idx="1"/>
          </p:nvPr>
        </p:nvSpPr>
        <p:spPr>
          <a:xfrm>
            <a:off x="457200" y="3317875"/>
            <a:ext cx="8229600" cy="2701925"/>
          </a:xfrm>
        </p:spPr>
        <p:txBody>
          <a:bodyPr>
            <a:normAutofit/>
          </a:bodyPr>
          <a:lstStyle/>
          <a:p>
            <a:pPr marL="274320" indent="-274320" algn="just" eaLnBrk="1" fontAlgn="auto" hangingPunct="1">
              <a:lnSpc>
                <a:spcPct val="90000"/>
              </a:lnSpc>
              <a:spcAft>
                <a:spcPts val="0"/>
              </a:spcAft>
              <a:buClr>
                <a:schemeClr val="accent3"/>
              </a:buClr>
              <a:buFont typeface="Wingdings 2"/>
              <a:buChar char=""/>
              <a:defRPr/>
            </a:pPr>
            <a:r>
              <a:rPr lang="tr-TR" altLang="tr-TR" sz="2000" dirty="0" smtClean="0"/>
              <a:t>İşitme engelli bireyler, oturma, yardımsız ayağa kalkma, yürüme gibi motor becerilerin kazanılmasında işiten bireylerin gelişim aşamalarını izlerler.</a:t>
            </a:r>
          </a:p>
          <a:p>
            <a:pPr marL="0" indent="0" algn="just" eaLnBrk="1" fontAlgn="auto" hangingPunct="1">
              <a:lnSpc>
                <a:spcPct val="90000"/>
              </a:lnSpc>
              <a:spcAft>
                <a:spcPts val="0"/>
              </a:spcAft>
              <a:buClr>
                <a:schemeClr val="accent3"/>
              </a:buClr>
              <a:buFont typeface="Wingdings 2"/>
              <a:buNone/>
              <a:defRPr/>
            </a:pPr>
            <a:endParaRPr lang="tr-TR" altLang="tr-TR" sz="2000" dirty="0" smtClean="0"/>
          </a:p>
          <a:p>
            <a:pPr marL="274320" indent="-274320" algn="just" eaLnBrk="1" fontAlgn="auto" hangingPunct="1">
              <a:lnSpc>
                <a:spcPct val="90000"/>
              </a:lnSpc>
              <a:spcAft>
                <a:spcPts val="0"/>
              </a:spcAft>
              <a:buClr>
                <a:schemeClr val="accent3"/>
              </a:buClr>
              <a:buFont typeface="Wingdings 2"/>
              <a:buChar char=""/>
              <a:defRPr/>
            </a:pPr>
            <a:r>
              <a:rPr lang="tr-TR" altLang="tr-TR" sz="2000" dirty="0" smtClean="0"/>
              <a:t>Ancak motor gelişimde gözlenen en büyük problem genel vücut koordinasyonunun sağlanması ve dengeyi gerektiren hareketlerde görülmektedir. Bunun dışında görsel motor koordinasyon gerektiren bazı becerilerde de güçlük çekebilmektedirler </a:t>
            </a:r>
          </a:p>
        </p:txBody>
      </p:sp>
      <p:sp>
        <p:nvSpPr>
          <p:cNvPr id="2" name="Slayt Numarası Yer Tutucusu 1"/>
          <p:cNvSpPr>
            <a:spLocks noGrp="1"/>
          </p:cNvSpPr>
          <p:nvPr>
            <p:ph type="sldNum" sz="quarter" idx="12"/>
          </p:nvPr>
        </p:nvSpPr>
        <p:spPr/>
        <p:txBody>
          <a:bodyPr/>
          <a:lstStyle/>
          <a:p>
            <a:pPr>
              <a:defRPr/>
            </a:pPr>
            <a:fld id="{E9117986-A885-4D58-B93D-C9B7B962B433}" type="slidenum">
              <a:rPr lang="tr-TR" altLang="en-US"/>
              <a:pPr>
                <a:defRPr/>
              </a:pPr>
              <a:t>29</a:t>
            </a:fld>
            <a:endParaRPr lang="tr-TR"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066800"/>
            <a:ext cx="8229600" cy="838200"/>
          </a:xfrm>
        </p:spPr>
        <p:txBody>
          <a:bodyPr/>
          <a:lstStyle/>
          <a:p>
            <a:pPr algn="ctr" eaLnBrk="1" hangingPunct="1"/>
            <a:r>
              <a:rPr lang="tr-TR" altLang="tr-TR" dirty="0" smtClean="0"/>
              <a:t>İşitme engeli ne demektir?</a:t>
            </a:r>
          </a:p>
        </p:txBody>
      </p:sp>
      <p:sp>
        <p:nvSpPr>
          <p:cNvPr id="8195" name="Rectangle 3"/>
          <p:cNvSpPr>
            <a:spLocks noGrp="1" noChangeArrowheads="1"/>
          </p:cNvSpPr>
          <p:nvPr>
            <p:ph idx="1"/>
          </p:nvPr>
        </p:nvSpPr>
        <p:spPr>
          <a:xfrm>
            <a:off x="457200" y="2620963"/>
            <a:ext cx="8229600" cy="2560637"/>
          </a:xfrm>
        </p:spPr>
        <p:txBody>
          <a:bodyPr/>
          <a:lstStyle/>
          <a:p>
            <a:pPr algn="just" eaLnBrk="1" hangingPunct="1"/>
            <a:r>
              <a:rPr lang="tr-TR" altLang="tr-TR" dirty="0" smtClean="0">
                <a:latin typeface="Times New Roman" panose="02020603050405020304" pitchFamily="18" charset="0"/>
                <a:cs typeface="Times New Roman" panose="02020603050405020304" pitchFamily="18" charset="0"/>
              </a:rPr>
              <a:t>İşitme kaybı doğuştan veya sonradan olan problemler nedeni ile işitme duyarlılığında meydana gelen azalmadır.</a:t>
            </a:r>
          </a:p>
          <a:p>
            <a:pPr algn="just" eaLnBrk="1" hangingPunct="1"/>
            <a:r>
              <a:rPr lang="tr-TR" altLang="tr-TR" dirty="0" smtClean="0">
                <a:latin typeface="Times New Roman" panose="02020603050405020304" pitchFamily="18" charset="0"/>
                <a:cs typeface="Times New Roman" panose="02020603050405020304" pitchFamily="18" charset="0"/>
              </a:rPr>
              <a:t>İşitme engeli ise işitme duyarlılığındaki azalmanın bireyde ortaya çıkardığı </a:t>
            </a:r>
            <a:r>
              <a:rPr lang="tr-TR" altLang="tr-TR" b="1" dirty="0" smtClean="0">
                <a:latin typeface="Times New Roman" panose="02020603050405020304" pitchFamily="18" charset="0"/>
                <a:cs typeface="Times New Roman" panose="02020603050405020304" pitchFamily="18" charset="0"/>
              </a:rPr>
              <a:t>yetersizlikler</a:t>
            </a:r>
            <a:r>
              <a:rPr lang="tr-TR" altLang="tr-TR" dirty="0" smtClean="0">
                <a:latin typeface="Times New Roman" panose="02020603050405020304" pitchFamily="18" charset="0"/>
                <a:cs typeface="Times New Roman" panose="02020603050405020304" pitchFamily="18" charset="0"/>
              </a:rPr>
              <a:t> durumudur</a:t>
            </a:r>
            <a:r>
              <a:rPr lang="tr-TR" altLang="tr-TR" dirty="0" smtClean="0"/>
              <a:t>.</a:t>
            </a:r>
          </a:p>
        </p:txBody>
      </p:sp>
      <p:sp>
        <p:nvSpPr>
          <p:cNvPr id="2" name="Slayt Numarası Yer Tutucusu 1"/>
          <p:cNvSpPr>
            <a:spLocks noGrp="1"/>
          </p:cNvSpPr>
          <p:nvPr>
            <p:ph type="sldNum" sz="quarter" idx="12"/>
          </p:nvPr>
        </p:nvSpPr>
        <p:spPr/>
        <p:txBody>
          <a:bodyPr/>
          <a:lstStyle/>
          <a:p>
            <a:pPr>
              <a:defRPr/>
            </a:pPr>
            <a:fld id="{69B1BC0F-8D74-439E-8689-2D61AC112381}" type="slidenum">
              <a:rPr lang="tr-TR" altLang="en-US"/>
              <a:pPr>
                <a:defRPr/>
              </a:pPr>
              <a:t>3</a:t>
            </a:fld>
            <a:endParaRPr lang="tr-TR" altLang="en-US"/>
          </a:p>
        </p:txBody>
      </p:sp>
      <p:pic>
        <p:nvPicPr>
          <p:cNvPr id="8197" name="Picture 4"/>
          <p:cNvPicPr>
            <a:picLocks noChangeAspect="1" noChangeArrowheads="1"/>
          </p:cNvPicPr>
          <p:nvPr/>
        </p:nvPicPr>
        <p:blipFill>
          <a:blip r:embed="rId2" cstate="print"/>
          <a:srcRect/>
          <a:stretch>
            <a:fillRect/>
          </a:stretch>
        </p:blipFill>
        <p:spPr bwMode="auto">
          <a:xfrm>
            <a:off x="7769225" y="4953000"/>
            <a:ext cx="1146175" cy="14509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1219200"/>
            <a:ext cx="8229600" cy="1143000"/>
          </a:xfrm>
        </p:spPr>
        <p:txBody>
          <a:bodyPr/>
          <a:lstStyle/>
          <a:p>
            <a:pPr eaLnBrk="1" hangingPunct="1"/>
            <a:r>
              <a:rPr lang="tr-TR" altLang="tr-TR" u="sng" smtClean="0"/>
              <a:t>Duygusal sosyal</a:t>
            </a:r>
          </a:p>
        </p:txBody>
      </p:sp>
      <p:sp>
        <p:nvSpPr>
          <p:cNvPr id="43011" name="Rectangle 3"/>
          <p:cNvSpPr>
            <a:spLocks noGrp="1" noChangeArrowheads="1"/>
          </p:cNvSpPr>
          <p:nvPr>
            <p:ph idx="1"/>
          </p:nvPr>
        </p:nvSpPr>
        <p:spPr>
          <a:xfrm>
            <a:off x="381000" y="3352800"/>
            <a:ext cx="8229600" cy="3235325"/>
          </a:xfrm>
        </p:spPr>
        <p:txBody>
          <a:bodyPr>
            <a:normAutofit/>
          </a:bodyPr>
          <a:lstStyle/>
          <a:p>
            <a:pPr marL="274320" indent="-274320" algn="just" eaLnBrk="1" fontAlgn="auto" hangingPunct="1">
              <a:lnSpc>
                <a:spcPct val="90000"/>
              </a:lnSpc>
              <a:spcAft>
                <a:spcPts val="0"/>
              </a:spcAft>
              <a:buClr>
                <a:schemeClr val="accent3"/>
              </a:buClr>
              <a:buFont typeface="Wingdings 2"/>
              <a:buChar char=""/>
              <a:defRPr/>
            </a:pPr>
            <a:r>
              <a:rPr lang="tr-TR" altLang="tr-TR" sz="2100" dirty="0" smtClean="0"/>
              <a:t>İşitme engelli bireylerin işitme ve dil becerilerinin yetersiz olması kişiler  arası iletişim kurmayı engellemekte ve sosyal yaşamla ilgili tutum ve rollerin öğrenilmesinde bazı güçlükler yaratmaktadır. </a:t>
            </a:r>
            <a:endParaRPr lang="tr-TR" altLang="tr-TR" sz="2100" dirty="0"/>
          </a:p>
          <a:p>
            <a:pPr marL="0" indent="0" algn="just" eaLnBrk="1" fontAlgn="auto" hangingPunct="1">
              <a:lnSpc>
                <a:spcPct val="90000"/>
              </a:lnSpc>
              <a:spcAft>
                <a:spcPts val="0"/>
              </a:spcAft>
              <a:buClr>
                <a:schemeClr val="accent3"/>
              </a:buClr>
              <a:buFont typeface="Wingdings 2"/>
              <a:buNone/>
              <a:defRPr/>
            </a:pPr>
            <a:endParaRPr lang="tr-TR" altLang="tr-TR" sz="2100" dirty="0" smtClean="0"/>
          </a:p>
          <a:p>
            <a:pPr marL="274320" indent="-274320" algn="just" eaLnBrk="1" fontAlgn="auto" hangingPunct="1">
              <a:lnSpc>
                <a:spcPct val="90000"/>
              </a:lnSpc>
              <a:spcAft>
                <a:spcPts val="0"/>
              </a:spcAft>
              <a:buClr>
                <a:schemeClr val="accent3"/>
              </a:buClr>
              <a:buFont typeface="Wingdings 2"/>
              <a:buChar char=""/>
              <a:defRPr/>
            </a:pPr>
            <a:r>
              <a:rPr lang="tr-TR" altLang="tr-TR" sz="2100" dirty="0" smtClean="0"/>
              <a:t>İşitme engelli bireyler öğrenme ile ilgili becerilerde işiten yaşıtlarına göre daha çok desteğe ihtiyaç duymaktadırlar. Öğrenmeye ilişkin deneyimlerinde uğradıkları başarısızlık bireyde motivasyon eksikliği yaratmakta, bu durum da bireyin sosyal ilişkileri öğrenmesini ve akademik becerilerde başarılı olmasını olumsuz yönde etkilemektedir </a:t>
            </a:r>
          </a:p>
        </p:txBody>
      </p:sp>
      <p:sp>
        <p:nvSpPr>
          <p:cNvPr id="2" name="Slayt Numarası Yer Tutucusu 1"/>
          <p:cNvSpPr>
            <a:spLocks noGrp="1"/>
          </p:cNvSpPr>
          <p:nvPr>
            <p:ph type="sldNum" sz="quarter" idx="12"/>
          </p:nvPr>
        </p:nvSpPr>
        <p:spPr/>
        <p:txBody>
          <a:bodyPr/>
          <a:lstStyle/>
          <a:p>
            <a:pPr>
              <a:defRPr/>
            </a:pPr>
            <a:fld id="{F70F5587-07AD-4DE4-A40F-21A4020BC4A9}" type="slidenum">
              <a:rPr lang="tr-TR" altLang="en-US"/>
              <a:pPr>
                <a:defRPr/>
              </a:pPr>
              <a:t>30</a:t>
            </a:fld>
            <a:endParaRPr lang="tr-TR"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fontAlgn="auto" hangingPunct="1">
              <a:spcAft>
                <a:spcPts val="0"/>
              </a:spcAft>
              <a:defRPr/>
            </a:pPr>
            <a:r>
              <a:rPr lang="tr-TR" altLang="tr-TR" sz="3800" u="sng" dirty="0" smtClean="0"/>
              <a:t>Aileye Öneriler</a:t>
            </a:r>
            <a:br>
              <a:rPr lang="tr-TR" altLang="tr-TR" sz="3800" u="sng" dirty="0" smtClean="0"/>
            </a:br>
            <a:endParaRPr lang="tr-TR" altLang="tr-TR" sz="3800" u="sng" dirty="0" smtClean="0"/>
          </a:p>
        </p:txBody>
      </p:sp>
      <p:sp>
        <p:nvSpPr>
          <p:cNvPr id="36867" name="Rectangle 3"/>
          <p:cNvSpPr>
            <a:spLocks noGrp="1" noChangeArrowheads="1"/>
          </p:cNvSpPr>
          <p:nvPr>
            <p:ph idx="1"/>
          </p:nvPr>
        </p:nvSpPr>
        <p:spPr/>
        <p:txBody>
          <a:bodyPr/>
          <a:lstStyle/>
          <a:p>
            <a:pPr eaLnBrk="1" hangingPunct="1"/>
            <a:endParaRPr lang="tr-TR" altLang="tr-TR" smtClean="0"/>
          </a:p>
        </p:txBody>
      </p:sp>
      <p:pic>
        <p:nvPicPr>
          <p:cNvPr id="37892" name="Picture 4" descr="işitme engellilerin ailele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0"/>
            <a:ext cx="8458200"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6094E563-C377-44A2-B1A2-015384F2184C}" type="slidenum">
              <a:rPr lang="tr-TR" altLang="en-US"/>
              <a:pPr>
                <a:defRPr/>
              </a:pPr>
              <a:t>31</a:t>
            </a:fld>
            <a:endParaRPr lang="tr-TR" altLang="en-US"/>
          </a:p>
        </p:txBody>
      </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533400" y="914400"/>
            <a:ext cx="8229600" cy="5867400"/>
          </a:xfrm>
        </p:spPr>
        <p:txBody>
          <a:bodyPr/>
          <a:lstStyle/>
          <a:p>
            <a:pPr algn="just" eaLnBrk="1" hangingPunct="1">
              <a:lnSpc>
                <a:spcPct val="80000"/>
              </a:lnSpc>
              <a:buFont typeface="Arial" charset="0"/>
              <a:buChar char="•"/>
            </a:pPr>
            <a:r>
              <a:rPr lang="tr-TR" altLang="tr-TR" sz="1700" smtClean="0"/>
              <a:t>Doğal ve açık ifadelerle konuşulmalı, ses tonu fazla yükseltilmemelidir.</a:t>
            </a:r>
          </a:p>
          <a:p>
            <a:pPr algn="just" eaLnBrk="1" hangingPunct="1">
              <a:lnSpc>
                <a:spcPct val="80000"/>
              </a:lnSpc>
            </a:pPr>
            <a:r>
              <a:rPr lang="tr-TR" altLang="tr-TR" sz="1700" smtClean="0"/>
              <a:t>Davranışsal iletişimden (dokunma gibi durumlar) kaçınılmalı ve işitme engelli çocuğun işitme kalıntısını kullanabilmesi için sözel iletişim kurulmalıdır.</a:t>
            </a:r>
          </a:p>
          <a:p>
            <a:pPr algn="just" eaLnBrk="1" hangingPunct="1">
              <a:lnSpc>
                <a:spcPct val="80000"/>
              </a:lnSpc>
            </a:pPr>
            <a:r>
              <a:rPr lang="tr-TR" altLang="tr-TR" sz="1700" smtClean="0"/>
              <a:t>Çocuğun hareketleri istenmeyen şekilde olursa hayır diyerek ikaz edilmeli, eğer çocuk sözel cezadan anlamıyorsa yüz ifadenizi değiştirerek istenmeyen bir hareket yaptığının farkında olunmasına yardımcı olunmalıdır.</a:t>
            </a:r>
          </a:p>
          <a:p>
            <a:pPr algn="just" eaLnBrk="1" hangingPunct="1">
              <a:lnSpc>
                <a:spcPct val="80000"/>
              </a:lnSpc>
            </a:pPr>
            <a:r>
              <a:rPr lang="tr-TR" altLang="tr-TR" sz="1700" smtClean="0"/>
              <a:t>İşitme engelli çocukta normal işiten çocuk gibidir. Diğer çocukların arasına, oyunlarına katılmak ister. Bu nedenle çocuğun sahip olduğu engeli, onun sınıfta bulunmadığı bir zamanda, sınıf arkadaşlarına anlatılmalıdır.</a:t>
            </a:r>
          </a:p>
          <a:p>
            <a:pPr algn="just" eaLnBrk="1" hangingPunct="1">
              <a:lnSpc>
                <a:spcPct val="80000"/>
              </a:lnSpc>
            </a:pPr>
            <a:r>
              <a:rPr lang="tr-TR" altLang="tr-TR" sz="1700" smtClean="0"/>
              <a:t>İşitme engelli çocuğa konuşmayı kazandırmak için tek tek sözcükleri öğretmek yerine günlük doğal ortamlardan yararlanın. En kolay ve kalıcı öğrenme yaşantılarımız aracılığıyla kazanılan öğrenmedir.</a:t>
            </a:r>
          </a:p>
          <a:p>
            <a:pPr algn="just" eaLnBrk="1" hangingPunct="1">
              <a:lnSpc>
                <a:spcPct val="80000"/>
              </a:lnSpc>
            </a:pPr>
            <a:r>
              <a:rPr lang="tr-TR" altLang="tr-TR" sz="1700" smtClean="0"/>
              <a:t>İşitme engelli çocuğu konuşması için zorlamayın; ama onda konuşma ihtiyacı yaratın. Çocuğu konuşması için zorlamanız onda bıkkınlık yaratacaktır. Konuşmaya ihtiyaç duymasını sağlamak gelişimi için çok daha önemlidir.</a:t>
            </a:r>
          </a:p>
          <a:p>
            <a:pPr algn="just" eaLnBrk="1" hangingPunct="1">
              <a:lnSpc>
                <a:spcPct val="80000"/>
              </a:lnSpc>
            </a:pPr>
            <a:r>
              <a:rPr lang="tr-TR" altLang="tr-TR" sz="1700" smtClean="0"/>
              <a:t>Çocukluktan ergenliğe geçişte işitme engelli gençlerde işitme engelinden dolayı işiten akranlarıyla arkadaş edinmede güçlükler, cihaz takmada isteksizlik gibi sorunları görülebilir. Bu sorunlar çocuğunuzla kuracağınız yakın ve içten bir iletişim giderilebilir.</a:t>
            </a:r>
          </a:p>
          <a:p>
            <a:pPr algn="just" eaLnBrk="1" hangingPunct="1">
              <a:lnSpc>
                <a:spcPct val="80000"/>
              </a:lnSpc>
            </a:pPr>
            <a:r>
              <a:rPr lang="tr-TR" altLang="tr-TR" sz="1700" smtClean="0"/>
              <a:t>Çocukluktan ergenliğe geçişte işitme engelli çocuklarında mutlaka yapamadıkları, beceremedikleri şeyler vardır. Gelin biz onların yapamadıklarına beceremediklerine değil de yapabileceklerine güçlü yönlerine bakalım, onları geliştirmeye çalışalım.</a:t>
            </a:r>
          </a:p>
          <a:p>
            <a:pPr algn="just" eaLnBrk="1" hangingPunct="1">
              <a:lnSpc>
                <a:spcPct val="80000"/>
              </a:lnSpc>
            </a:pPr>
            <a:r>
              <a:rPr lang="tr-TR" altLang="tr-TR" sz="1700" smtClean="0"/>
              <a:t>Çevrenizden size bir çok öğüt, fikir verenler olabilir. Sizler ancak deneyimlerine ve bilgisine güvendiğiniz kişilere ve uzmanlara danışın, onların söylediklerini dikkate alın.</a:t>
            </a:r>
          </a:p>
          <a:p>
            <a:pPr algn="just" eaLnBrk="1" hangingPunct="1">
              <a:lnSpc>
                <a:spcPct val="80000"/>
              </a:lnSpc>
            </a:pPr>
            <a:endParaRPr lang="tr-TR" altLang="tr-TR" sz="1700" smtClean="0"/>
          </a:p>
        </p:txBody>
      </p:sp>
      <p:sp>
        <p:nvSpPr>
          <p:cNvPr id="2" name="Slayt Numarası Yer Tutucusu 1"/>
          <p:cNvSpPr>
            <a:spLocks noGrp="1"/>
          </p:cNvSpPr>
          <p:nvPr>
            <p:ph type="sldNum" sz="quarter" idx="12"/>
          </p:nvPr>
        </p:nvSpPr>
        <p:spPr/>
        <p:txBody>
          <a:bodyPr/>
          <a:lstStyle/>
          <a:p>
            <a:pPr>
              <a:defRPr/>
            </a:pPr>
            <a:fld id="{58FC4EB9-1341-40D3-90ED-2D896393B9F6}" type="slidenum">
              <a:rPr lang="tr-TR" altLang="en-US"/>
              <a:pPr>
                <a:defRPr/>
              </a:pPr>
              <a:t>32</a:t>
            </a:fld>
            <a:endParaRPr lang="tr-TR"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çerik Yer Tutucusu 2"/>
          <p:cNvSpPr>
            <a:spLocks noGrp="1"/>
          </p:cNvSpPr>
          <p:nvPr>
            <p:ph idx="1"/>
          </p:nvPr>
        </p:nvSpPr>
        <p:spPr>
          <a:xfrm>
            <a:off x="228600" y="803275"/>
            <a:ext cx="8763000" cy="5673725"/>
          </a:xfrm>
        </p:spPr>
        <p:txBody>
          <a:bodyPr>
            <a:noAutofit/>
          </a:bodyPr>
          <a:lstStyle/>
          <a:p>
            <a:pPr marL="0" indent="0" algn="just" eaLnBrk="1" fontAlgn="auto" hangingPunct="1">
              <a:spcAft>
                <a:spcPts val="0"/>
              </a:spcAft>
              <a:buClr>
                <a:schemeClr val="accent3"/>
              </a:buClr>
              <a:buFont typeface="Wingdings 2"/>
              <a:buNone/>
              <a:defRPr/>
            </a:pPr>
            <a:r>
              <a:rPr lang="tr-TR" altLang="tr-TR" sz="1800" b="1" dirty="0"/>
              <a:t>	</a:t>
            </a:r>
            <a:r>
              <a:rPr lang="tr-TR" altLang="tr-TR" sz="1800" b="1" u="sng" dirty="0" smtClean="0"/>
              <a:t>Anne-Baba Ve Çocuk İletişimi</a:t>
            </a:r>
            <a:endParaRPr lang="tr-TR" altLang="tr-TR" sz="1800" u="sng" dirty="0" smtClean="0"/>
          </a:p>
          <a:p>
            <a:pPr marL="274320" indent="-274320" algn="just" eaLnBrk="1" fontAlgn="auto" hangingPunct="1">
              <a:spcAft>
                <a:spcPts val="0"/>
              </a:spcAft>
              <a:buClr>
                <a:schemeClr val="accent3"/>
              </a:buClr>
              <a:buFont typeface="Wingdings 2"/>
              <a:buChar char=""/>
              <a:defRPr/>
            </a:pPr>
            <a:r>
              <a:rPr lang="tr-TR" altLang="tr-TR" sz="1800" dirty="0" smtClean="0"/>
              <a:t>Çocuğunuz ile iletişim kurarken, bazen beklediğiniz tepkileri alamamanız normaldir. Çocuğunuzun bazı durumlarda size bakmaması, ses çıkarmaması ya da buna benzer tepkileri vermemesi beklenen bir durumdur. Önemli olan, bu durumların sizin çocuğunuzla olan iletişiminizi azaltmamasıdır. Çocuğunuz ilk dönemlerde, her ne kadar beklediğiniz tepkileri veremese de, sizinle iletişime açıktır. Çocuğunuzla iletişim kurmaktan vazgeçmeyin. Göz kontağı kurun, ona dokunun ve dikkatini kendinize yönlendirmeye çalışın. Çocuğunuz size bakarken ona gülümseyin, yanağına dokunun, onun ilgisini çekmeye çalışın. Yüzünüzle yapacağınız komik ifadeler onun ilgisini çekecek ve size tepki vermesini sağlayacaktır.</a:t>
            </a:r>
          </a:p>
          <a:p>
            <a:pPr marL="274320" indent="-274320" algn="just" eaLnBrk="1" fontAlgn="auto" hangingPunct="1">
              <a:spcAft>
                <a:spcPts val="0"/>
              </a:spcAft>
              <a:buClr>
                <a:schemeClr val="accent3"/>
              </a:buClr>
              <a:buFont typeface="Wingdings 2"/>
              <a:buChar char=""/>
              <a:defRPr/>
            </a:pPr>
            <a:r>
              <a:rPr lang="tr-TR" altLang="tr-TR" sz="1800" dirty="0" smtClean="0"/>
              <a:t>Çocuğunuz ile iletişim kurmakta güçlük yaşarsanız, aşağıda maddeler halinde belirtilen şekillerde, çocuğunuzla iletişim kurmayı deneyin. Çocukların anne ve babalarıyla iletişime açık olduklarını unutmayın. Uygun şekilde yaklaştığınız zaman, çocuğunuz beklediğiniz şekilde sizinle iletişime geçmeye çalışacaktır:</a:t>
            </a:r>
          </a:p>
          <a:p>
            <a:pPr marL="274320" indent="-274320" algn="just" eaLnBrk="1" fontAlgn="auto" hangingPunct="1">
              <a:spcAft>
                <a:spcPts val="0"/>
              </a:spcAft>
              <a:buClr>
                <a:schemeClr val="accent3"/>
              </a:buClr>
              <a:buFont typeface="Wingdings 2"/>
              <a:buChar char=""/>
              <a:defRPr/>
            </a:pPr>
            <a:r>
              <a:rPr lang="tr-TR" altLang="tr-TR" sz="1800" dirty="0" smtClean="0"/>
              <a:t>Çocuğun dikkatini çekmek için el ve ayaklarına dokunun, okşayın, gıdıklayın, hareket ettirin.</a:t>
            </a:r>
          </a:p>
          <a:p>
            <a:pPr marL="274320" indent="-274320" algn="just" eaLnBrk="1" fontAlgn="auto" hangingPunct="1">
              <a:spcAft>
                <a:spcPts val="0"/>
              </a:spcAft>
              <a:buClr>
                <a:schemeClr val="accent3"/>
              </a:buClr>
              <a:buFont typeface="Wingdings 2"/>
              <a:buChar char=""/>
              <a:defRPr/>
            </a:pPr>
            <a:r>
              <a:rPr lang="tr-TR" altLang="tr-TR" sz="1800" dirty="0" smtClean="0"/>
              <a:t>Göz temasını kurana kadar bekleyip, ondan sonra tepki verin.</a:t>
            </a:r>
          </a:p>
          <a:p>
            <a:pPr marL="274320" indent="-274320" algn="just" eaLnBrk="1" fontAlgn="auto" hangingPunct="1">
              <a:spcAft>
                <a:spcPts val="0"/>
              </a:spcAft>
              <a:buClr>
                <a:schemeClr val="accent3"/>
              </a:buClr>
              <a:buFont typeface="Wingdings 2"/>
              <a:buChar char=""/>
              <a:defRPr/>
            </a:pPr>
            <a:r>
              <a:rPr lang="tr-TR" altLang="tr-TR" sz="1800" dirty="0" smtClean="0"/>
              <a:t>Çocuğun yüzünü, annenin yüzünü görebileceği bir pozisyonda tutun.</a:t>
            </a:r>
          </a:p>
          <a:p>
            <a:pPr marL="274320" indent="-274320" algn="just" eaLnBrk="1" fontAlgn="auto" hangingPunct="1">
              <a:spcAft>
                <a:spcPts val="0"/>
              </a:spcAft>
              <a:buClr>
                <a:schemeClr val="accent3"/>
              </a:buClr>
              <a:buFont typeface="Wingdings 2"/>
              <a:buChar char=""/>
              <a:defRPr/>
            </a:pPr>
            <a:r>
              <a:rPr lang="tr-TR" altLang="tr-TR" sz="1800" dirty="0" smtClean="0"/>
              <a:t>Çocuğun görsel alanı içinde ya da bebeğin ilgilendiği nesneye yönelik konuşun.</a:t>
            </a:r>
          </a:p>
          <a:p>
            <a:pPr marL="274320" indent="-274320" algn="just" eaLnBrk="1" fontAlgn="auto" hangingPunct="1">
              <a:spcAft>
                <a:spcPts val="0"/>
              </a:spcAft>
              <a:buClr>
                <a:schemeClr val="accent3"/>
              </a:buClr>
              <a:buFont typeface="Wingdings 2"/>
              <a:buChar char=""/>
              <a:defRPr/>
            </a:pPr>
            <a:endParaRPr lang="tr-TR" altLang="tr-TR" sz="1800" dirty="0" smtClean="0"/>
          </a:p>
        </p:txBody>
      </p:sp>
      <p:sp>
        <p:nvSpPr>
          <p:cNvPr id="2" name="Slayt Numarası Yer Tutucusu 1"/>
          <p:cNvSpPr>
            <a:spLocks noGrp="1"/>
          </p:cNvSpPr>
          <p:nvPr>
            <p:ph type="sldNum" sz="quarter" idx="12"/>
          </p:nvPr>
        </p:nvSpPr>
        <p:spPr/>
        <p:txBody>
          <a:bodyPr/>
          <a:lstStyle/>
          <a:p>
            <a:pPr>
              <a:defRPr/>
            </a:pPr>
            <a:fld id="{DA406480-C722-41D3-AB3A-F2AED9E6A03F}" type="slidenum">
              <a:rPr lang="tr-TR" altLang="en-US"/>
              <a:pPr>
                <a:defRPr/>
              </a:pPr>
              <a:t>33</a:t>
            </a:fld>
            <a:endParaRPr lang="tr-TR"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çerik Yer Tutucusu 2"/>
          <p:cNvSpPr>
            <a:spLocks noGrp="1"/>
          </p:cNvSpPr>
          <p:nvPr>
            <p:ph idx="1"/>
          </p:nvPr>
        </p:nvSpPr>
        <p:spPr>
          <a:xfrm>
            <a:off x="76200" y="762000"/>
            <a:ext cx="8915400" cy="4389438"/>
          </a:xfrm>
        </p:spPr>
        <p:txBody>
          <a:bodyPr/>
          <a:lstStyle/>
          <a:p>
            <a:pPr algn="just" eaLnBrk="1" hangingPunct="1"/>
            <a:r>
              <a:rPr lang="tr-TR" altLang="tr-TR" sz="2000" smtClean="0"/>
              <a:t>Pozitif ve ilginç yüz ifadeleri yapın.</a:t>
            </a:r>
          </a:p>
          <a:p>
            <a:pPr algn="just" eaLnBrk="1" hangingPunct="1"/>
            <a:r>
              <a:rPr lang="tr-TR" altLang="tr-TR" sz="2000" smtClean="0"/>
              <a:t>Çocuğun ilgilenebileceği nesnelere dikkatini çekin.</a:t>
            </a:r>
          </a:p>
          <a:p>
            <a:pPr algn="just" eaLnBrk="1" hangingPunct="1"/>
            <a:r>
              <a:rPr lang="tr-TR" altLang="tr-TR" sz="2000" smtClean="0"/>
              <a:t>Uzun ve karmaşık cümleler yerine, kısa ve basit mesajlar içeren ifadeler kullanın.</a:t>
            </a:r>
          </a:p>
          <a:p>
            <a:pPr algn="just" eaLnBrk="1" hangingPunct="1"/>
            <a:r>
              <a:rPr lang="tr-TR" altLang="tr-TR" sz="2000" smtClean="0"/>
              <a:t>Bir nesneyi göstermeden önce ve gösterdikten sonra nesnenin adını ifade edin.</a:t>
            </a:r>
          </a:p>
          <a:p>
            <a:pPr algn="just" eaLnBrk="1" hangingPunct="1"/>
            <a:r>
              <a:rPr lang="tr-TR" altLang="tr-TR" sz="2000" smtClean="0"/>
              <a:t>Çocuğunuzla iletişim kurarken dikkat etmeniz gereken en önemli nokta; çocuğunuz size bakarken onunla konuşmanızdır. Çocuğunuz başka bir kişiye ya da nesneye bakarken onunla konuşmanız, çocuğunuzun dikkatini çekmeyebilir.    Çocuğunuz size yönelene kadar bekleyin ve göz kontağı kurduktan sonra iletişime geçin. Bu çok etkili bir yöntemdir. Özellikle çocuğunuzun konuşmaya başladığı dönemlerde, belirli kelimeleri öğrenmesi için de oldukça faydalı olacaktır. Bu şekilde iletişim kurarken 3 temel adım izleyebilirsiniz:</a:t>
            </a:r>
          </a:p>
          <a:p>
            <a:pPr algn="just" eaLnBrk="1" hangingPunct="1"/>
            <a:r>
              <a:rPr lang="tr-TR" altLang="tr-TR" sz="2000" smtClean="0"/>
              <a:t>Çocuğunuzun göz hizasını takip edin,</a:t>
            </a:r>
          </a:p>
          <a:p>
            <a:pPr algn="just" eaLnBrk="1" hangingPunct="1"/>
            <a:r>
              <a:rPr lang="tr-TR" altLang="tr-TR" sz="2000" smtClean="0"/>
              <a:t>İletişime geçmeden önce çocuğunuzun size baktığından emin olun,</a:t>
            </a:r>
          </a:p>
          <a:p>
            <a:pPr algn="just" eaLnBrk="1" hangingPunct="1"/>
            <a:r>
              <a:rPr lang="tr-TR" altLang="tr-TR" sz="2000" smtClean="0"/>
              <a:t>Çocuğunuzun ilgili olduğu olay veya nesneye yönelik konuşarak tepki verin.</a:t>
            </a:r>
          </a:p>
          <a:p>
            <a:pPr eaLnBrk="1" hangingPunct="1"/>
            <a:endParaRPr lang="tr-TR" altLang="tr-TR" sz="1800" smtClean="0"/>
          </a:p>
        </p:txBody>
      </p:sp>
      <p:sp>
        <p:nvSpPr>
          <p:cNvPr id="4" name="Slayt Numarası Yer Tutucusu 3"/>
          <p:cNvSpPr>
            <a:spLocks noGrp="1"/>
          </p:cNvSpPr>
          <p:nvPr>
            <p:ph type="sldNum" sz="quarter" idx="12"/>
          </p:nvPr>
        </p:nvSpPr>
        <p:spPr/>
        <p:txBody>
          <a:bodyPr/>
          <a:lstStyle/>
          <a:p>
            <a:pPr>
              <a:defRPr/>
            </a:pPr>
            <a:fld id="{6EF5052F-E0E3-4821-A453-932DAA07F4D9}" type="slidenum">
              <a:rPr lang="tr-TR" altLang="en-US"/>
              <a:pPr>
                <a:defRPr/>
              </a:pPr>
              <a:t>34</a:t>
            </a:fld>
            <a:endParaRPr lang="tr-TR"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81000"/>
            <a:ext cx="8229600" cy="1143000"/>
          </a:xfrm>
        </p:spPr>
        <p:txBody>
          <a:bodyPr/>
          <a:lstStyle/>
          <a:p>
            <a:pPr eaLnBrk="1" hangingPunct="1"/>
            <a:r>
              <a:rPr lang="tr-TR" altLang="tr-TR" u="sng" smtClean="0"/>
              <a:t>Öğretmene Öneriler</a:t>
            </a:r>
          </a:p>
        </p:txBody>
      </p:sp>
      <p:pic>
        <p:nvPicPr>
          <p:cNvPr id="41987" name="Picture 4" descr="20_08_2009kulak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52600"/>
            <a:ext cx="8001000" cy="4495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78298F59-37FC-4482-8BAB-DBDBDECEA2BD}" type="slidenum">
              <a:rPr lang="tr-TR" altLang="en-US"/>
              <a:pPr>
                <a:defRPr/>
              </a:pPr>
              <a:t>35</a:t>
            </a:fld>
            <a:endParaRPr lang="tr-TR"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81000" y="914400"/>
            <a:ext cx="8534400" cy="4953000"/>
          </a:xfrm>
        </p:spPr>
        <p:txBody>
          <a:bodyPr>
            <a:normAutofit/>
          </a:bodyPr>
          <a:lstStyle/>
          <a:p>
            <a:pPr marL="274320" indent="-274320" algn="just" eaLnBrk="1" fontAlgn="auto" hangingPunct="1">
              <a:lnSpc>
                <a:spcPct val="80000"/>
              </a:lnSpc>
              <a:spcAft>
                <a:spcPts val="0"/>
              </a:spcAft>
              <a:buClr>
                <a:schemeClr val="accent3"/>
              </a:buClr>
              <a:buFont typeface="Arial" panose="020B0604020202020204" pitchFamily="34" charset="0"/>
              <a:buChar char="•"/>
              <a:defRPr/>
            </a:pPr>
            <a:r>
              <a:rPr lang="tr-TR" altLang="tr-TR" sz="1900" dirty="0" smtClean="0"/>
              <a:t>İşitme engelli çocuklar için sınıfta en uygun oturma yeri sağlanmalı, öğretmene en yakın bulunan ve onu en iyi şekilde görebileceği bir yere oturtulmalıdır.</a:t>
            </a:r>
          </a:p>
          <a:p>
            <a:pPr marL="274320" indent="-274320" algn="just" eaLnBrk="1" fontAlgn="auto" hangingPunct="1">
              <a:lnSpc>
                <a:spcPct val="80000"/>
              </a:lnSpc>
              <a:spcAft>
                <a:spcPts val="0"/>
              </a:spcAft>
              <a:buClr>
                <a:schemeClr val="accent3"/>
              </a:buClr>
              <a:buFont typeface="Wingdings" pitchFamily="2" charset="2"/>
              <a:buNone/>
              <a:defRPr/>
            </a:pPr>
            <a:endParaRPr lang="tr-TR" altLang="tr-TR" sz="1900" dirty="0" smtClean="0"/>
          </a:p>
          <a:p>
            <a:pPr marL="274320" indent="-274320" algn="just" eaLnBrk="1" fontAlgn="auto" hangingPunct="1">
              <a:lnSpc>
                <a:spcPct val="80000"/>
              </a:lnSpc>
              <a:spcAft>
                <a:spcPts val="0"/>
              </a:spcAft>
              <a:buClr>
                <a:schemeClr val="accent3"/>
              </a:buClr>
              <a:buFont typeface="Wingdings 2"/>
              <a:buChar char=""/>
              <a:defRPr/>
            </a:pPr>
            <a:r>
              <a:rPr lang="tr-TR" altLang="tr-TR" sz="1900" dirty="0" smtClean="0"/>
              <a:t>İşitme engelli çocukla iletişim kurarken ona dinlemesi ve düşünmesi için zaman tanıyın, çocuğun ne söylediğinizi anlayıp anlamadığını araştırın, çocuğa bazı şeyler sorun ve size doğru cevap verip vermediğine bakın.</a:t>
            </a:r>
          </a:p>
          <a:p>
            <a:pPr marL="0" indent="0" algn="just" eaLnBrk="1" fontAlgn="auto" hangingPunct="1">
              <a:lnSpc>
                <a:spcPct val="80000"/>
              </a:lnSpc>
              <a:spcAft>
                <a:spcPts val="0"/>
              </a:spcAft>
              <a:buClr>
                <a:schemeClr val="accent3"/>
              </a:buClr>
              <a:buFont typeface="Wingdings 2"/>
              <a:buNone/>
              <a:defRPr/>
            </a:pPr>
            <a:endParaRPr lang="tr-TR" altLang="tr-TR" sz="1900" dirty="0" smtClean="0"/>
          </a:p>
          <a:p>
            <a:pPr marL="274320" indent="-274320" algn="just" eaLnBrk="1" fontAlgn="auto" hangingPunct="1">
              <a:lnSpc>
                <a:spcPct val="80000"/>
              </a:lnSpc>
              <a:spcAft>
                <a:spcPts val="0"/>
              </a:spcAft>
              <a:buClr>
                <a:schemeClr val="accent3"/>
              </a:buClr>
              <a:buFont typeface="Wingdings 2"/>
              <a:buChar char=""/>
              <a:defRPr/>
            </a:pPr>
            <a:r>
              <a:rPr lang="tr-TR" altLang="tr-TR" sz="1900" dirty="0" smtClean="0"/>
              <a:t>İşitme engelli çocukların kendilerini anlatma zorlukları olduğundan, sınıfta onlara daha fazla zaman ayırın ve kendisini ifade edebileceği farklı yollan anlamaya çalışın.</a:t>
            </a:r>
          </a:p>
          <a:p>
            <a:pPr marL="0" indent="0" algn="just" eaLnBrk="1" fontAlgn="auto" hangingPunct="1">
              <a:lnSpc>
                <a:spcPct val="80000"/>
              </a:lnSpc>
              <a:spcAft>
                <a:spcPts val="0"/>
              </a:spcAft>
              <a:buClr>
                <a:schemeClr val="accent3"/>
              </a:buClr>
              <a:buFont typeface="Wingdings 2"/>
              <a:buNone/>
              <a:defRPr/>
            </a:pPr>
            <a:endParaRPr lang="tr-TR" altLang="tr-TR" sz="1900" dirty="0" smtClean="0"/>
          </a:p>
          <a:p>
            <a:pPr marL="274320" indent="-274320" algn="just" eaLnBrk="1" fontAlgn="auto" hangingPunct="1">
              <a:lnSpc>
                <a:spcPct val="80000"/>
              </a:lnSpc>
              <a:spcAft>
                <a:spcPts val="0"/>
              </a:spcAft>
              <a:buClr>
                <a:schemeClr val="accent3"/>
              </a:buClr>
              <a:buFont typeface="Wingdings 2"/>
              <a:buChar char=""/>
              <a:defRPr/>
            </a:pPr>
            <a:r>
              <a:rPr lang="tr-TR" altLang="tr-TR" sz="1900" dirty="0" smtClean="0"/>
              <a:t>İşitme engelli çocukların ilgi-yeteneklerini en iyi şekilde kullanabilmeleri için çocuğu pek çok yönü ile değerlendirin ve ona en uygun olan eğitim programlarını saptayın. Bu durum aile ve diğer derslere giren öğretmenlerle işbirliği yapılarak ortaya çıkarılır.</a:t>
            </a:r>
          </a:p>
        </p:txBody>
      </p:sp>
      <p:sp>
        <p:nvSpPr>
          <p:cNvPr id="2" name="Slayt Numarası Yer Tutucusu 1"/>
          <p:cNvSpPr>
            <a:spLocks noGrp="1"/>
          </p:cNvSpPr>
          <p:nvPr>
            <p:ph type="sldNum" sz="quarter" idx="12"/>
          </p:nvPr>
        </p:nvSpPr>
        <p:spPr/>
        <p:txBody>
          <a:bodyPr/>
          <a:lstStyle/>
          <a:p>
            <a:pPr>
              <a:defRPr/>
            </a:pPr>
            <a:fld id="{1CCC29BF-F238-460A-941C-AF2C31DCBF70}" type="slidenum">
              <a:rPr lang="tr-TR" altLang="en-US"/>
              <a:pPr>
                <a:defRPr/>
              </a:pPr>
              <a:t>36</a:t>
            </a:fld>
            <a:endParaRPr lang="tr-TR"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90600"/>
            <a:ext cx="8229600" cy="4389438"/>
          </a:xfrm>
        </p:spPr>
        <p:txBody>
          <a:bodyPr>
            <a:noAutofit/>
          </a:bodyPr>
          <a:lstStyle/>
          <a:p>
            <a:pPr marL="274320" indent="-274320" algn="just" eaLnBrk="1" fontAlgn="auto" hangingPunct="1">
              <a:lnSpc>
                <a:spcPct val="80000"/>
              </a:lnSpc>
              <a:spcAft>
                <a:spcPts val="0"/>
              </a:spcAft>
              <a:buClr>
                <a:schemeClr val="accent3"/>
              </a:buClr>
              <a:buFont typeface="Wingdings 2"/>
              <a:buChar char=""/>
              <a:defRPr/>
            </a:pPr>
            <a:r>
              <a:rPr lang="tr-TR" altLang="tr-TR" sz="2000" dirty="0"/>
              <a:t>İşitme engelli (ağır işiten) işitme cihazı kullanıyorsa müzik yeteneğini geliştirmeye ve program dışı grup faaliyetlerine katılmaya teşvik edin</a:t>
            </a:r>
            <a:r>
              <a:rPr lang="tr-TR" altLang="tr-TR" sz="2000" dirty="0" smtClean="0"/>
              <a:t>.</a:t>
            </a:r>
          </a:p>
          <a:p>
            <a:pPr marL="0" indent="0" algn="just" eaLnBrk="1" fontAlgn="auto" hangingPunct="1">
              <a:lnSpc>
                <a:spcPct val="80000"/>
              </a:lnSpc>
              <a:spcAft>
                <a:spcPts val="0"/>
              </a:spcAft>
              <a:buClr>
                <a:schemeClr val="accent3"/>
              </a:buClr>
              <a:buFont typeface="Wingdings 2"/>
              <a:buNone/>
              <a:defRPr/>
            </a:pPr>
            <a:endParaRPr lang="tr-TR" altLang="tr-TR" sz="2000" dirty="0"/>
          </a:p>
          <a:p>
            <a:pPr marL="274320" indent="-274320" algn="just" eaLnBrk="1" fontAlgn="auto" hangingPunct="1">
              <a:lnSpc>
                <a:spcPct val="80000"/>
              </a:lnSpc>
              <a:spcAft>
                <a:spcPts val="0"/>
              </a:spcAft>
              <a:buClr>
                <a:schemeClr val="accent3"/>
              </a:buClr>
              <a:buFont typeface="Wingdings 2"/>
              <a:buChar char=""/>
              <a:defRPr/>
            </a:pPr>
            <a:r>
              <a:rPr lang="tr-TR" altLang="tr-TR" sz="2000" dirty="0"/>
              <a:t>işitme engelli çocuklar öğretmeni tarafından zamanında fark edilmez ve gerekli önlem alınmazsa bu engelinin dışında bir takım uyum güçlükleri geliştirebilirler. İşitme engelli çocuk bu engelini gizlemek için yalnızlığı yeğler. Sınıf içinde geçen konuşma, tartışma, soru ve direktifleri anlamayabilir.  Bu anlamayış onu alay konusu haline getirebilir. Öğretmen bunları dikkate alarak, sınıfta bazı önlemler </a:t>
            </a:r>
            <a:r>
              <a:rPr lang="tr-TR" altLang="tr-TR" sz="2000" dirty="0" smtClean="0"/>
              <a:t>almalıdır.</a:t>
            </a:r>
          </a:p>
          <a:p>
            <a:pPr marL="0" indent="0" algn="just" eaLnBrk="1" fontAlgn="auto" hangingPunct="1">
              <a:lnSpc>
                <a:spcPct val="80000"/>
              </a:lnSpc>
              <a:spcAft>
                <a:spcPts val="0"/>
              </a:spcAft>
              <a:buClr>
                <a:schemeClr val="accent3"/>
              </a:buClr>
              <a:buFont typeface="Wingdings 2"/>
              <a:buNone/>
              <a:defRPr/>
            </a:pPr>
            <a:endParaRPr lang="tr-TR" altLang="tr-TR" sz="2000" dirty="0"/>
          </a:p>
          <a:p>
            <a:pPr marL="274320" indent="-274320" algn="just" eaLnBrk="1" fontAlgn="auto" hangingPunct="1">
              <a:lnSpc>
                <a:spcPct val="80000"/>
              </a:lnSpc>
              <a:spcAft>
                <a:spcPts val="0"/>
              </a:spcAft>
              <a:buClr>
                <a:schemeClr val="accent3"/>
              </a:buClr>
              <a:buFont typeface="Wingdings 2"/>
              <a:buChar char=""/>
              <a:defRPr/>
            </a:pPr>
            <a:r>
              <a:rPr lang="tr-TR" altLang="tr-TR" sz="2000" dirty="0"/>
              <a:t>İşitme engelli olan çocuklar sınıftaki etkinlikleri ya gözle ya da sürekli ve zorunlu bir dinlemeyle izlemeye çalışacaklarından ötürü bu çocuklar diğer öğrencilerden daha çabuk yorulabilirler Bu husus öğretmen tarafından dikkate alınmalıdır.</a:t>
            </a:r>
          </a:p>
          <a:p>
            <a:pPr marL="274320" indent="-274320" algn="just" eaLnBrk="1" fontAlgn="auto" hangingPunct="1">
              <a:spcAft>
                <a:spcPts val="0"/>
              </a:spcAft>
              <a:buClr>
                <a:schemeClr val="accent3"/>
              </a:buClr>
              <a:buFont typeface="Wingdings 2"/>
              <a:buChar char=""/>
              <a:defRPr/>
            </a:pPr>
            <a:endParaRPr lang="tr-TR" sz="1800" dirty="0"/>
          </a:p>
        </p:txBody>
      </p:sp>
      <p:sp>
        <p:nvSpPr>
          <p:cNvPr id="4" name="Slayt Numarası Yer Tutucusu 3"/>
          <p:cNvSpPr>
            <a:spLocks noGrp="1"/>
          </p:cNvSpPr>
          <p:nvPr>
            <p:ph type="sldNum" sz="quarter" idx="12"/>
          </p:nvPr>
        </p:nvSpPr>
        <p:spPr/>
        <p:txBody>
          <a:bodyPr/>
          <a:lstStyle/>
          <a:p>
            <a:pPr>
              <a:defRPr/>
            </a:pPr>
            <a:fld id="{CDC294F6-2AFD-47C8-B70B-53693A2E2205}" type="slidenum">
              <a:rPr lang="tr-TR" altLang="en-US"/>
              <a:pPr>
                <a:defRPr/>
              </a:pPr>
              <a:t>37</a:t>
            </a:fld>
            <a:endParaRPr lang="tr-TR"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F259FA4D-9C53-4163-85F1-63411E7729B6}" type="slidenum">
              <a:rPr lang="tr-TR" altLang="en-US"/>
              <a:pPr>
                <a:defRPr/>
              </a:pPr>
              <a:t>38</a:t>
            </a:fld>
            <a:endParaRPr lang="tr-TR" altLang="en-US"/>
          </a:p>
        </p:txBody>
      </p:sp>
      <p:sp>
        <p:nvSpPr>
          <p:cNvPr id="45059" name="İçerik Yer Tutucusu 2"/>
          <p:cNvSpPr>
            <a:spLocks noGrp="1"/>
          </p:cNvSpPr>
          <p:nvPr>
            <p:ph idx="1"/>
          </p:nvPr>
        </p:nvSpPr>
        <p:spPr>
          <a:xfrm>
            <a:off x="0" y="792163"/>
            <a:ext cx="9067800" cy="4389437"/>
          </a:xfrm>
        </p:spPr>
        <p:txBody>
          <a:bodyPr/>
          <a:lstStyle/>
          <a:p>
            <a:pPr algn="just" eaLnBrk="1" hangingPunct="1"/>
            <a:r>
              <a:rPr lang="tr-TR" altLang="tr-TR" sz="2000" b="1" smtClean="0"/>
              <a:t>İŞİTME ENGELLİ ÇOCUKLARIN EĞİTİMİNDE DİKKAT EDİLMESİ GEREKLİ NOKTALAR ve YAKLAŞIMIN TEMEL PRENSİPLERİ </a:t>
            </a:r>
            <a:endParaRPr lang="tr-TR" altLang="tr-TR" sz="2000" smtClean="0"/>
          </a:p>
          <a:p>
            <a:pPr algn="just" eaLnBrk="1" hangingPunct="1"/>
            <a:r>
              <a:rPr lang="tr-TR" altLang="tr-TR" sz="2000" smtClean="0"/>
              <a:t>Konuşmalarınızı işitme engelli çocuk tarafından görülebilecek ortamda yapın. Bu en net, en doğru ve en iyi şekilde konuşan kişinin dudaklarının görüntüsüdür. Şayet, konuştuğunuzda çocuk dudaklarınızı görebilirse, daha iyi anlayabilir. Bir sigara, fazlaca sakal ve bıyığın çocuğun görüşünü kapattığını unutmayın. Işığın sizin dudaklarınızın üzerinde olmasına dikkat edin.</a:t>
            </a:r>
          </a:p>
          <a:p>
            <a:pPr algn="just" eaLnBrk="1" hangingPunct="1"/>
            <a:r>
              <a:rPr lang="tr-TR" altLang="tr-TR" sz="2000" smtClean="0"/>
              <a:t>Konuşurken yüzünüzü çocuktan çevirmeyin, tahtaya yazı yazarken konuşmayın.</a:t>
            </a:r>
          </a:p>
          <a:p>
            <a:pPr algn="just" eaLnBrk="1" hangingPunct="1"/>
            <a:r>
              <a:rPr lang="tr-TR" altLang="tr-TR" sz="2000" smtClean="0"/>
              <a:t>Konuşma sırasında yüz yüze hemen hemen onun göz seviyesinde olmaya dikkat edin.</a:t>
            </a:r>
          </a:p>
          <a:p>
            <a:pPr algn="just" eaLnBrk="1" hangingPunct="1"/>
            <a:r>
              <a:rPr lang="tr-TR" altLang="tr-TR" sz="2000" smtClean="0"/>
              <a:t>Sınıf konuşmalarını ve tartışmalarını daima sınıfın ön tarafından idare edin.</a:t>
            </a:r>
          </a:p>
          <a:p>
            <a:pPr algn="just" eaLnBrk="1" hangingPunct="1"/>
            <a:r>
              <a:rPr lang="tr-TR" altLang="tr-TR" sz="2000" smtClean="0"/>
              <a:t>Konuştuğunuz zaman çocuğun sizi duyabildiğinden emin olun.</a:t>
            </a:r>
          </a:p>
          <a:p>
            <a:pPr algn="just" eaLnBrk="1" hangingPunct="1"/>
            <a:r>
              <a:rPr lang="tr-TR" altLang="tr-TR" sz="2000" smtClean="0"/>
              <a:t>Normal konuşma düzeninizi değiştirmeyin. ABARTILI DUDAK HAREKETLERİNDEN KAÇININ.</a:t>
            </a:r>
          </a:p>
          <a:p>
            <a:pPr algn="just" eaLnBrk="1" hangingPunct="1"/>
            <a:r>
              <a:rPr lang="tr-TR" altLang="tr-TR" sz="2000" smtClean="0"/>
              <a:t>Herhangi bir kafa, el vücut hareketi çocuğun dikkatini dağıtacağından, konuşma sırasında bu hareketlerinden kaçının.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96963"/>
            <a:ext cx="8229600" cy="4389437"/>
          </a:xfrm>
        </p:spPr>
        <p:txBody>
          <a:bodyPr>
            <a:normAutofit fontScale="77500" lnSpcReduction="20000"/>
          </a:bodyPr>
          <a:lstStyle/>
          <a:p>
            <a:pPr marL="274320" indent="-274320" algn="just" eaLnBrk="1" fontAlgn="auto" hangingPunct="1">
              <a:spcAft>
                <a:spcPts val="0"/>
              </a:spcAft>
              <a:buClr>
                <a:schemeClr val="accent3"/>
              </a:buClr>
              <a:buFont typeface="Wingdings 2"/>
              <a:buChar char=""/>
              <a:defRPr/>
            </a:pPr>
            <a:r>
              <a:rPr lang="tr-TR" altLang="tr-TR" sz="2800" dirty="0"/>
              <a:t>İşitme engelli çocuk da normal işiten çocuk gibi bir çocuktur ve diğer çocukların arasına, oyunlarına katılmak ister. Bu yüzden diğer çocuklara işitme özrünü anlatmalı ve bu çocuğa karşı nasıl davranmaları gerektiğini söylemelisiniz.</a:t>
            </a:r>
          </a:p>
          <a:p>
            <a:pPr marL="274320" indent="-274320" algn="just" eaLnBrk="1" fontAlgn="auto" hangingPunct="1">
              <a:spcAft>
                <a:spcPts val="0"/>
              </a:spcAft>
              <a:buClr>
                <a:schemeClr val="accent3"/>
              </a:buClr>
              <a:buFont typeface="Wingdings 2"/>
              <a:buChar char=""/>
              <a:defRPr/>
            </a:pPr>
            <a:r>
              <a:rPr lang="tr-TR" altLang="tr-TR" sz="2800" dirty="0"/>
              <a:t>Tüm öğrencilerinizden işitme engelli çocukla konuşurken açık ve anlaşılır bir şekilde ve yüz yüze konuşmalarını isteyin.</a:t>
            </a:r>
          </a:p>
          <a:p>
            <a:pPr marL="274320" indent="-274320" algn="just" eaLnBrk="1" fontAlgn="auto" hangingPunct="1">
              <a:spcAft>
                <a:spcPts val="0"/>
              </a:spcAft>
              <a:buClr>
                <a:schemeClr val="accent3"/>
              </a:buClr>
              <a:buFont typeface="Wingdings 2"/>
              <a:buChar char=""/>
              <a:defRPr/>
            </a:pPr>
            <a:r>
              <a:rPr lang="tr-TR" altLang="tr-TR" sz="2800" dirty="0"/>
              <a:t>Doğal ve açık ifadelerle konuşun, ses tonunuzu fazla yükseltmeyin.</a:t>
            </a:r>
          </a:p>
          <a:p>
            <a:pPr marL="274320" indent="-274320" algn="just" eaLnBrk="1" fontAlgn="auto" hangingPunct="1">
              <a:spcAft>
                <a:spcPts val="0"/>
              </a:spcAft>
              <a:buClr>
                <a:schemeClr val="accent3"/>
              </a:buClr>
              <a:buFont typeface="Wingdings 2"/>
              <a:buChar char=""/>
              <a:defRPr/>
            </a:pPr>
            <a:r>
              <a:rPr lang="tr-TR" altLang="tr-TR" sz="2800" dirty="0"/>
              <a:t>Fazla gürültülü ortamların çocuğu rahatsız edeceğini ve konuşmalarını ayırt etmede zorluk çekeceğini unutmayın.</a:t>
            </a:r>
          </a:p>
          <a:p>
            <a:pPr marL="274320" indent="-274320" algn="just" eaLnBrk="1" fontAlgn="auto" hangingPunct="1">
              <a:spcAft>
                <a:spcPts val="0"/>
              </a:spcAft>
              <a:buClr>
                <a:schemeClr val="accent3"/>
              </a:buClr>
              <a:buFont typeface="Wingdings 2"/>
              <a:buChar char=""/>
              <a:defRPr/>
            </a:pPr>
            <a:r>
              <a:rPr lang="tr-TR" altLang="tr-TR" sz="2800" dirty="0"/>
              <a:t>İşitme engelli çocuklara, sizi ve arkadaşlarını daha iyi görebilecek ve işitebilmek amacı ile oturdukları yeri değiştirebilme olanağı sağlayın.</a:t>
            </a:r>
          </a:p>
          <a:p>
            <a:pPr marL="274320" indent="-274320" eaLnBrk="1" fontAlgn="auto" hangingPunct="1">
              <a:spcAft>
                <a:spcPts val="0"/>
              </a:spcAft>
              <a:buClr>
                <a:schemeClr val="accent3"/>
              </a:buClr>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1F789EF8-E9BE-4DA5-B828-5BEBD66540FF}" type="slidenum">
              <a:rPr lang="tr-TR" altLang="en-US"/>
              <a:pPr>
                <a:defRPr/>
              </a:pPr>
              <a:t>39</a:t>
            </a:fld>
            <a:endParaRPr lang="tr-TR"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685800"/>
            <a:ext cx="8229600" cy="590550"/>
          </a:xfrm>
        </p:spPr>
        <p:txBody>
          <a:bodyPr>
            <a:normAutofit fontScale="90000"/>
          </a:bodyPr>
          <a:lstStyle/>
          <a:p>
            <a:pPr eaLnBrk="1" fontAlgn="auto" hangingPunct="1">
              <a:spcAft>
                <a:spcPts val="0"/>
              </a:spcAft>
              <a:defRPr/>
            </a:pPr>
            <a:r>
              <a:rPr lang="tr-TR" altLang="tr-TR" sz="3800" b="1" dirty="0" smtClean="0"/>
              <a:t>İşitme Kayıplarının Sınıflandırılması</a:t>
            </a:r>
            <a:r>
              <a:rPr lang="tr-TR" altLang="tr-TR" sz="3800" dirty="0" smtClean="0"/>
              <a:t> </a:t>
            </a:r>
          </a:p>
        </p:txBody>
      </p:sp>
      <p:sp>
        <p:nvSpPr>
          <p:cNvPr id="9219" name="Rectangle 3"/>
          <p:cNvSpPr>
            <a:spLocks noGrp="1" noChangeArrowheads="1"/>
          </p:cNvSpPr>
          <p:nvPr>
            <p:ph idx="1"/>
          </p:nvPr>
        </p:nvSpPr>
        <p:spPr>
          <a:xfrm>
            <a:off x="152400" y="1371600"/>
            <a:ext cx="8229600" cy="4389438"/>
          </a:xfrm>
        </p:spPr>
        <p:txBody>
          <a:bodyPr/>
          <a:lstStyle/>
          <a:p>
            <a:pPr algn="just" eaLnBrk="1" hangingPunct="1">
              <a:lnSpc>
                <a:spcPct val="80000"/>
              </a:lnSpc>
            </a:pPr>
            <a:r>
              <a:rPr lang="tr-TR" altLang="tr-TR" sz="2000" b="1" smtClean="0">
                <a:solidFill>
                  <a:srgbClr val="FF0000"/>
                </a:solidFill>
              </a:rPr>
              <a:t>1- İletim Tipi İşitme Kaybı: </a:t>
            </a:r>
            <a:r>
              <a:rPr lang="tr-TR" altLang="tr-TR" sz="2000" smtClean="0"/>
              <a:t>Okul çağı çocuklarında en yaygın olarak görülen işitme kaybı tipidir. Kulak kepçesi, dış kulak yolu, kulak zarı, orta kulak kemikçikleri ve kaslarında meydana gelen hastalıklar iletim tipi işitme kaybına neden olmaktadır. </a:t>
            </a:r>
            <a:endParaRPr lang="tr-TR" altLang="tr-TR" sz="2000" b="1" i="1" smtClean="0"/>
          </a:p>
        </p:txBody>
      </p:sp>
      <p:pic>
        <p:nvPicPr>
          <p:cNvPr id="9220" name="Picture 4" descr="isitme_clip_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67000"/>
            <a:ext cx="8153400" cy="347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pPr>
              <a:defRPr/>
            </a:pPr>
            <a:fld id="{ED18C4A7-1EB3-4002-8B14-09C08D4E201C}" type="slidenum">
              <a:rPr lang="tr-TR" altLang="en-US"/>
              <a:pPr>
                <a:defRPr/>
              </a:pPr>
              <a:t>4</a:t>
            </a:fld>
            <a:endParaRPr lang="tr-TR"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1)">
                                      <p:cBhvr>
                                        <p:cTn id="7"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İçerik Yer Tutucusu 2"/>
          <p:cNvSpPr>
            <a:spLocks noGrp="1"/>
          </p:cNvSpPr>
          <p:nvPr>
            <p:ph idx="1"/>
          </p:nvPr>
        </p:nvSpPr>
        <p:spPr>
          <a:xfrm>
            <a:off x="457200" y="838200"/>
            <a:ext cx="8229600" cy="4389438"/>
          </a:xfrm>
        </p:spPr>
        <p:txBody>
          <a:bodyPr/>
          <a:lstStyle/>
          <a:p>
            <a:pPr algn="just" eaLnBrk="1" hangingPunct="1"/>
            <a:r>
              <a:rPr lang="tr-TR" altLang="tr-TR" sz="2000" smtClean="0"/>
              <a:t>Çocukla iletişim kurarken ona, dinlemesi ve düşünmesi için zaman tanıyın. Çocuğun ne söylediğinizi anlamadığını araştırın, çocuğa bazı şeyler sorun ve size, doğru cevap verip vermediğine bakın.</a:t>
            </a:r>
          </a:p>
          <a:p>
            <a:pPr algn="just" eaLnBrk="1" hangingPunct="1"/>
            <a:r>
              <a:rPr lang="tr-TR" altLang="tr-TR" sz="2000" smtClean="0"/>
              <a:t>Çocuğun işitme kaybı ile lisan gelişimi hakkında yeterli bilgiye sahip olun.</a:t>
            </a:r>
          </a:p>
          <a:p>
            <a:pPr algn="just" eaLnBrk="1" hangingPunct="1"/>
            <a:r>
              <a:rPr lang="tr-TR" altLang="tr-TR" sz="2000" smtClean="0"/>
              <a:t>Konuşurken bizi dinleyen kişiye, söylediğimiz şeyi daha iyi ifade edebilmek için vücudumuzun bazı bölgelerini kullanınız. Üzüntü, korku, şaşkınlık, sevinç ve diğer pek çok duygunuzu yüzünüzle gösterebilirsiniz. Konuşurken elerinizi de kullanabilirsiniz (Örnek: Cisimlerin boyutların gösterebilmek için ). Diğer çocuklara da işitme engelli çocukla iletişim kurması için bunları öğretebilirsiniz. ANCAK BU HİÇBİR ZAMAN İŞARETLE KONUŞMA ANLAMINDA OLMAMALIDIR. İşaret lisanın, çocuğun konuşma gelişimini olumsuz yönde etkileyen faktörlerden biri olduğunu unutmamalısınız.</a:t>
            </a:r>
          </a:p>
          <a:p>
            <a:pPr algn="just" eaLnBrk="1" hangingPunct="1"/>
            <a:r>
              <a:rPr lang="tr-TR" altLang="tr-TR" sz="2000" smtClean="0"/>
              <a:t>İşitme engelli çocukların kendilerini anlatma zorlukları olduğundan, sınıfta onlara daha fazla zaman ayrın ve kendisini ifade edebileceği farklı yolları anlamaya çalışın.</a:t>
            </a:r>
          </a:p>
          <a:p>
            <a:pPr algn="just" eaLnBrk="1" hangingPunct="1"/>
            <a:endParaRPr lang="tr-TR" altLang="tr-TR" sz="1800" smtClean="0"/>
          </a:p>
        </p:txBody>
      </p:sp>
      <p:sp>
        <p:nvSpPr>
          <p:cNvPr id="4" name="Slayt Numarası Yer Tutucusu 3"/>
          <p:cNvSpPr>
            <a:spLocks noGrp="1"/>
          </p:cNvSpPr>
          <p:nvPr>
            <p:ph type="sldNum" sz="quarter" idx="12"/>
          </p:nvPr>
        </p:nvSpPr>
        <p:spPr/>
        <p:txBody>
          <a:bodyPr/>
          <a:lstStyle/>
          <a:p>
            <a:pPr>
              <a:defRPr/>
            </a:pPr>
            <a:fld id="{DCA40F95-F21D-4E7F-BE60-6E04FB792423}" type="slidenum">
              <a:rPr lang="tr-TR" altLang="en-US"/>
              <a:pPr>
                <a:defRPr/>
              </a:pPr>
              <a:t>40</a:t>
            </a:fld>
            <a:endParaRPr lang="tr-TR"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İçerik Yer Tutucusu 2"/>
          <p:cNvSpPr>
            <a:spLocks noGrp="1"/>
          </p:cNvSpPr>
          <p:nvPr>
            <p:ph idx="1"/>
          </p:nvPr>
        </p:nvSpPr>
        <p:spPr>
          <a:xfrm>
            <a:off x="152400" y="868363"/>
            <a:ext cx="8915400" cy="4389437"/>
          </a:xfrm>
        </p:spPr>
        <p:txBody>
          <a:bodyPr/>
          <a:lstStyle/>
          <a:p>
            <a:pPr algn="just" eaLnBrk="1" hangingPunct="1"/>
            <a:r>
              <a:rPr lang="tr-TR" altLang="tr-TR" sz="2000" smtClean="0"/>
              <a:t>Çocuğun hareketleri istenmeyen şekilde olursa “hayır” diyerek onu ikaz edin. Eğer çocuk sözel cezadan anlamıyorsa, yüz ifadenizi değiştirerek istenmeyen bir hareket yaptığının farkında olmasına yardımcı olun.</a:t>
            </a:r>
          </a:p>
          <a:p>
            <a:pPr algn="just" eaLnBrk="1" hangingPunct="1"/>
            <a:r>
              <a:rPr lang="tr-TR" altLang="tr-TR" sz="2000" smtClean="0"/>
              <a:t>Sakin, sevecen ve tutarlı olmaya çalışın.</a:t>
            </a:r>
          </a:p>
          <a:p>
            <a:pPr algn="just" eaLnBrk="1" hangingPunct="1"/>
            <a:r>
              <a:rPr lang="tr-TR" altLang="tr-TR" sz="2000" smtClean="0"/>
              <a:t>İşitme engelli çocukların yaşıtları ile sosyal iletişim kurmalarında serbest oyun saatlerini değerlendirin.</a:t>
            </a:r>
          </a:p>
          <a:p>
            <a:pPr algn="just" eaLnBrk="1" hangingPunct="1"/>
            <a:r>
              <a:rPr lang="tr-TR" altLang="tr-TR" sz="2000" smtClean="0"/>
              <a:t>Davranışsal iletişiminden (yani, dokunma gibi durumlar) kaçının. İŞİTME ENGELLİ ÇOCUĞUN İŞİTME KALINTISINI KULLANABİLMESİ İÇİN SÖZEL İLETİŞİM KURUN.</a:t>
            </a:r>
          </a:p>
          <a:p>
            <a:pPr algn="just" eaLnBrk="1" hangingPunct="1"/>
            <a:r>
              <a:rPr lang="tr-TR" altLang="tr-TR" sz="2000" smtClean="0"/>
              <a:t>Kitle iletişim araçlarını araçlarını kullanacak dersler hazırlayın. Özellikle işitme engelli çocuğun eğitiminde yetersiz kalabileceklerini, yalnız başlarına sorunlarla baş edemeyeceklerini ve çocuğa istedikleri düzeyde destek olamayacaklarını düşünürler. Bu düşünce öğretmenin diğer meslek grupları ile etkileşiminin ve işbirliğinin zorunlu olduğunu ortaya çıkarmaktadır. Bunlar; aile, hekim, odyolog, psikolog, psikolojik danışman, rehberlik uzmanları, özel eğitimciler ve terapistlerdir.</a:t>
            </a:r>
          </a:p>
          <a:p>
            <a:pPr eaLnBrk="1" hangingPunct="1"/>
            <a:endParaRPr lang="tr-TR" altLang="tr-TR" sz="2000" smtClean="0"/>
          </a:p>
        </p:txBody>
      </p:sp>
      <p:sp>
        <p:nvSpPr>
          <p:cNvPr id="4" name="Slayt Numarası Yer Tutucusu 3"/>
          <p:cNvSpPr>
            <a:spLocks noGrp="1"/>
          </p:cNvSpPr>
          <p:nvPr>
            <p:ph type="sldNum" sz="quarter" idx="12"/>
          </p:nvPr>
        </p:nvSpPr>
        <p:spPr/>
        <p:txBody>
          <a:bodyPr/>
          <a:lstStyle/>
          <a:p>
            <a:pPr>
              <a:defRPr/>
            </a:pPr>
            <a:fld id="{DD4D00C4-865C-495E-9FA2-5C1821228C1D}" type="slidenum">
              <a:rPr lang="tr-TR" altLang="en-US"/>
              <a:pPr>
                <a:defRPr/>
              </a:pPr>
              <a:t>41</a:t>
            </a:fld>
            <a:endParaRPr lang="tr-TR"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İçerik Yer Tutucusu 2"/>
          <p:cNvSpPr>
            <a:spLocks noGrp="1"/>
          </p:cNvSpPr>
          <p:nvPr>
            <p:ph idx="1"/>
          </p:nvPr>
        </p:nvSpPr>
        <p:spPr>
          <a:xfrm>
            <a:off x="457200" y="990600"/>
            <a:ext cx="8229600" cy="5029200"/>
          </a:xfrm>
        </p:spPr>
        <p:txBody>
          <a:bodyPr/>
          <a:lstStyle/>
          <a:p>
            <a:pPr algn="just" eaLnBrk="1" hangingPunct="1"/>
            <a:r>
              <a:rPr lang="tr-TR" altLang="tr-TR" sz="2000" dirty="0" smtClean="0"/>
              <a:t>Engelli çocukların kapasitelerini en iyi şekilde kullanabilmeleri için çocuğu pek çok yönü ile değerlendirin ve ona en uygun olan eğitim programlarını saptayın.</a:t>
            </a:r>
          </a:p>
          <a:p>
            <a:pPr algn="just" eaLnBrk="1" hangingPunct="1"/>
            <a:r>
              <a:rPr lang="tr-TR" altLang="tr-TR" sz="2000" dirty="0" smtClean="0"/>
              <a:t>İşitme engelli çocukların kullandıkları işitme cihazlarının ÖNEMİNİ, BAKIMINI, KAPASİTESİNİ ve NASIL KULLANILMASI GEREKTİĞİNİ ÖĞRENİN.</a:t>
            </a:r>
          </a:p>
          <a:p>
            <a:pPr algn="just" eaLnBrk="1" hangingPunct="1"/>
            <a:r>
              <a:rPr lang="tr-TR" altLang="tr-TR" sz="2000" dirty="0" smtClean="0"/>
              <a:t>İşitme engelli çocuğun müzik yeteneğini geliştirmeyi ve program dışı grup faaliyetlere katılmaya teşvik edin.</a:t>
            </a:r>
          </a:p>
          <a:p>
            <a:pPr algn="just" eaLnBrk="1" hangingPunct="1"/>
            <a:r>
              <a:rPr lang="tr-TR" altLang="tr-TR" sz="2000" dirty="0" smtClean="0"/>
              <a:t>İşitme engelli çocuğu, işiten çocuklarla ya da işitme engelli yada her iki gurupla mutlaka kaynaştırın.</a:t>
            </a:r>
          </a:p>
          <a:p>
            <a:pPr algn="just" eaLnBrk="1" hangingPunct="1"/>
            <a:r>
              <a:rPr lang="tr-TR" altLang="tr-TR" sz="2000" dirty="0" smtClean="0"/>
              <a:t>Mümkünse öğretmenin sürekliliğini sağlayın ve değişimi engelleyin.</a:t>
            </a:r>
          </a:p>
          <a:p>
            <a:pPr algn="just" eaLnBrk="1" hangingPunct="1"/>
            <a:r>
              <a:rPr lang="tr-TR" altLang="tr-TR" sz="2000" dirty="0" smtClean="0"/>
              <a:t>İşitme engelli çocuğun da normal çocuklar gibi aynı gereksinimlere, arzulara sahip olacağını unutmayın.</a:t>
            </a:r>
          </a:p>
          <a:p>
            <a:pPr eaLnBrk="1" hangingPunct="1"/>
            <a:endParaRPr lang="tr-TR" altLang="tr-TR" sz="2000" dirty="0" smtClean="0"/>
          </a:p>
        </p:txBody>
      </p:sp>
      <p:sp>
        <p:nvSpPr>
          <p:cNvPr id="4" name="Slayt Numarası Yer Tutucusu 3"/>
          <p:cNvSpPr>
            <a:spLocks noGrp="1"/>
          </p:cNvSpPr>
          <p:nvPr>
            <p:ph type="sldNum" sz="quarter" idx="12"/>
          </p:nvPr>
        </p:nvSpPr>
        <p:spPr/>
        <p:txBody>
          <a:bodyPr/>
          <a:lstStyle/>
          <a:p>
            <a:pPr>
              <a:defRPr/>
            </a:pPr>
            <a:fld id="{FE65EA71-67C6-4AC7-9196-B773CAA3BB37}" type="slidenum">
              <a:rPr lang="tr-TR" altLang="en-US"/>
              <a:pPr>
                <a:defRPr/>
              </a:pPr>
              <a:t>42</a:t>
            </a:fld>
            <a:endParaRPr lang="tr-TR"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Başlık 1"/>
          <p:cNvSpPr>
            <a:spLocks noGrp="1"/>
          </p:cNvSpPr>
          <p:nvPr>
            <p:ph type="title"/>
          </p:nvPr>
        </p:nvSpPr>
        <p:spPr>
          <a:xfrm>
            <a:off x="533400" y="228600"/>
            <a:ext cx="8229600" cy="1143000"/>
          </a:xfrm>
        </p:spPr>
        <p:txBody>
          <a:bodyPr/>
          <a:lstStyle/>
          <a:p>
            <a:pPr eaLnBrk="1" hangingPunct="1"/>
            <a:r>
              <a:rPr lang="tr-TR" altLang="tr-TR" sz="4800" b="1" u="sng" smtClean="0">
                <a:solidFill>
                  <a:srgbClr val="FF0000"/>
                </a:solidFill>
                <a:latin typeface="Arabic Typesetting" pitchFamily="66" charset="-78"/>
                <a:cs typeface="Arabic Typesetting" pitchFamily="66" charset="-78"/>
              </a:rPr>
              <a:t>DİNLEDİĞİNİZ İÇİN TEŞEKKÜR EDERİZ…</a:t>
            </a:r>
          </a:p>
        </p:txBody>
      </p:sp>
      <p:pic>
        <p:nvPicPr>
          <p:cNvPr id="50179" name="Picture 2"/>
          <p:cNvPicPr>
            <a:picLocks noGrp="1" noChangeAspect="1" noChangeArrowheads="1"/>
          </p:cNvPicPr>
          <p:nvPr>
            <p:ph idx="1"/>
          </p:nvPr>
        </p:nvPicPr>
        <p:blipFill>
          <a:blip r:embed="rId2" cstate="print"/>
          <a:srcRect/>
          <a:stretch>
            <a:fillRect/>
          </a:stretch>
        </p:blipFill>
        <p:spPr>
          <a:xfrm>
            <a:off x="152400" y="1295400"/>
            <a:ext cx="8915400" cy="5486400"/>
          </a:xfrm>
          <a:noFill/>
        </p:spPr>
      </p:pic>
      <p:sp>
        <p:nvSpPr>
          <p:cNvPr id="4" name="Slayt Numarası Yer Tutucusu 3"/>
          <p:cNvSpPr>
            <a:spLocks noGrp="1"/>
          </p:cNvSpPr>
          <p:nvPr>
            <p:ph type="sldNum" sz="quarter" idx="12"/>
          </p:nvPr>
        </p:nvSpPr>
        <p:spPr/>
        <p:txBody>
          <a:bodyPr/>
          <a:lstStyle/>
          <a:p>
            <a:pPr>
              <a:defRPr/>
            </a:pPr>
            <a:fld id="{AA7C20F5-328A-4313-9805-3D4AA9AB3B32}" type="slidenum">
              <a:rPr lang="tr-TR" altLang="en-US"/>
              <a:pPr>
                <a:defRPr/>
              </a:pPr>
              <a:t>43</a:t>
            </a:fld>
            <a:endParaRPr lang="tr-TR" alt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0179"/>
                                        </p:tgtEl>
                                        <p:attrNameLst>
                                          <p:attrName>style.visibility</p:attrName>
                                        </p:attrNameLst>
                                      </p:cBhvr>
                                      <p:to>
                                        <p:strVal val="visible"/>
                                      </p:to>
                                    </p:set>
                                    <p:animEffect transition="in" filter="fade">
                                      <p:cBhvr>
                                        <p:cTn id="13" dur="1000"/>
                                        <p:tgtEl>
                                          <p:spTgt spid="50179"/>
                                        </p:tgtEl>
                                      </p:cBhvr>
                                    </p:animEffect>
                                    <p:anim calcmode="lin" valueType="num">
                                      <p:cBhvr>
                                        <p:cTn id="14" dur="1000" fill="hold"/>
                                        <p:tgtEl>
                                          <p:spTgt spid="50179"/>
                                        </p:tgtEl>
                                        <p:attrNameLst>
                                          <p:attrName>ppt_x</p:attrName>
                                        </p:attrNameLst>
                                      </p:cBhvr>
                                      <p:tavLst>
                                        <p:tav tm="0">
                                          <p:val>
                                            <p:strVal val="#ppt_x"/>
                                          </p:val>
                                        </p:tav>
                                        <p:tav tm="100000">
                                          <p:val>
                                            <p:strVal val="#ppt_x"/>
                                          </p:val>
                                        </p:tav>
                                      </p:tavLst>
                                    </p:anim>
                                    <p:anim calcmode="lin" valueType="num">
                                      <p:cBhvr>
                                        <p:cTn id="15" dur="1000" fill="hold"/>
                                        <p:tgtEl>
                                          <p:spTgt spid="501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57200" y="762000"/>
            <a:ext cx="8229600" cy="4572000"/>
          </a:xfrm>
        </p:spPr>
        <p:txBody>
          <a:bodyPr/>
          <a:lstStyle/>
          <a:p>
            <a:pPr algn="just" eaLnBrk="1" hangingPunct="1">
              <a:lnSpc>
                <a:spcPct val="80000"/>
              </a:lnSpc>
            </a:pPr>
            <a:r>
              <a:rPr lang="tr-TR" altLang="tr-TR" sz="2000" b="1" smtClean="0">
                <a:solidFill>
                  <a:srgbClr val="FF0000"/>
                </a:solidFill>
              </a:rPr>
              <a:t>2- Sensörinöral İşitme Kaybı: </a:t>
            </a:r>
            <a:r>
              <a:rPr lang="tr-TR" altLang="tr-TR" sz="2000" smtClean="0"/>
              <a:t>İşime kaybı koklea ve/veya daha sonrasındaki bölgeleri (işitme yolları, korteks vb.) içeriyorsa sensörinöral işitme kaybı olarak tanımlanır. Doğum öncesi (genetik nedenli, annenin hamilelikte kızamıkçık geçirmesi vb.), doğum anı (doğum travması, oksijensiz kalma, sarılık vb.) ve doğum sonrası (işitme kaybına neden olabilecek ilaç kullanımı, yüksek ateşli hastalık, enfeksiyonlar vb.) nedenlerle oluşabilmektedir. </a:t>
            </a:r>
            <a:endParaRPr lang="tr-TR" altLang="tr-TR" sz="2000" b="1" i="1" smtClean="0"/>
          </a:p>
          <a:p>
            <a:pPr algn="just" eaLnBrk="1" hangingPunct="1">
              <a:lnSpc>
                <a:spcPct val="80000"/>
              </a:lnSpc>
            </a:pPr>
            <a:r>
              <a:rPr lang="tr-TR" altLang="tr-TR" sz="2000" b="1" smtClean="0">
                <a:solidFill>
                  <a:srgbClr val="FF0000"/>
                </a:solidFill>
              </a:rPr>
              <a:t>3- Mikst (Karışık) Tip İşitme Kaybı:</a:t>
            </a:r>
            <a:r>
              <a:rPr lang="tr-TR" altLang="tr-TR" sz="2000" b="1" smtClean="0"/>
              <a:t> </a:t>
            </a:r>
            <a:r>
              <a:rPr lang="tr-TR" altLang="tr-TR" sz="2000" smtClean="0"/>
              <a:t>İletim ve sensörinöral işitme kayıplarının bir arada görülmesidir. </a:t>
            </a:r>
            <a:endParaRPr lang="tr-TR" altLang="tr-TR" sz="2000" b="1" smtClean="0"/>
          </a:p>
          <a:p>
            <a:pPr algn="just" eaLnBrk="1" hangingPunct="1">
              <a:lnSpc>
                <a:spcPct val="80000"/>
              </a:lnSpc>
            </a:pPr>
            <a:r>
              <a:rPr lang="tr-TR" altLang="tr-TR" sz="2000" b="1" smtClean="0">
                <a:solidFill>
                  <a:srgbClr val="FF0000"/>
                </a:solidFill>
              </a:rPr>
              <a:t>4- Santral İşitme Kaybı:</a:t>
            </a:r>
            <a:r>
              <a:rPr lang="tr-TR" altLang="tr-TR" sz="2000" b="1" smtClean="0"/>
              <a:t> </a:t>
            </a:r>
            <a:r>
              <a:rPr lang="tr-TR" altLang="tr-TR" sz="2000" smtClean="0"/>
              <a:t>İşitmenin normal olmasına rağmen, çocuk genel olarak konuşmayı ayırt edemez, gürültüde konuşulanı anlayamaz, not almada zorlukları vardır ve en önemlisi dikkatle problemleri çoktur, dikkatlerini bir konu üzerinde yoğunlaştırmazlar. Problem beynin korteks adı verilen bölgesindedir. </a:t>
            </a:r>
            <a:endParaRPr lang="tr-TR" altLang="tr-TR" sz="2000" b="1" smtClean="0"/>
          </a:p>
          <a:p>
            <a:pPr algn="just" eaLnBrk="1" hangingPunct="1">
              <a:lnSpc>
                <a:spcPct val="80000"/>
              </a:lnSpc>
            </a:pPr>
            <a:r>
              <a:rPr lang="tr-TR" altLang="tr-TR" sz="2000" b="1" smtClean="0">
                <a:solidFill>
                  <a:srgbClr val="FF0000"/>
                </a:solidFill>
              </a:rPr>
              <a:t>5- Fonksiyonel/Organik Olmayan İşitme Kaybı:</a:t>
            </a:r>
            <a:r>
              <a:rPr lang="tr-TR" altLang="tr-TR" sz="2000" b="1" smtClean="0"/>
              <a:t> </a:t>
            </a:r>
            <a:r>
              <a:rPr lang="tr-TR" altLang="tr-TR" sz="2000" smtClean="0"/>
              <a:t>Kişinin herhangi bir nedenle işitme kaybı var gibi davranması ya da gerçekten işitme kaybının olduğuna inanması ile ortaya çıkan durumdur </a:t>
            </a:r>
          </a:p>
        </p:txBody>
      </p:sp>
      <p:sp>
        <p:nvSpPr>
          <p:cNvPr id="2" name="Slayt Numarası Yer Tutucusu 1"/>
          <p:cNvSpPr>
            <a:spLocks noGrp="1"/>
          </p:cNvSpPr>
          <p:nvPr>
            <p:ph type="sldNum" sz="quarter" idx="12"/>
          </p:nvPr>
        </p:nvSpPr>
        <p:spPr/>
        <p:txBody>
          <a:bodyPr/>
          <a:lstStyle/>
          <a:p>
            <a:pPr>
              <a:defRPr/>
            </a:pPr>
            <a:fld id="{2F069D97-6F9E-471A-B3F5-ECEDEF6D7D0A}" type="slidenum">
              <a:rPr lang="tr-TR" altLang="en-US"/>
              <a:pPr>
                <a:defRPr/>
              </a:pPr>
              <a:t>5</a:t>
            </a:fld>
            <a:endParaRPr lang="tr-TR"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çerik Yer Tutucusu 2"/>
          <p:cNvSpPr>
            <a:spLocks noGrp="1"/>
          </p:cNvSpPr>
          <p:nvPr>
            <p:ph idx="1"/>
          </p:nvPr>
        </p:nvSpPr>
        <p:spPr>
          <a:xfrm>
            <a:off x="457200" y="803275"/>
            <a:ext cx="8229600" cy="5902325"/>
          </a:xfrm>
        </p:spPr>
        <p:txBody>
          <a:bodyPr/>
          <a:lstStyle/>
          <a:p>
            <a:pPr lvl="1" eaLnBrk="1" hangingPunct="1"/>
            <a:r>
              <a:rPr lang="tr-TR" altLang="tr-TR" sz="1400" b="1" u="sng" smtClean="0">
                <a:solidFill>
                  <a:srgbClr val="FF0000"/>
                </a:solidFill>
              </a:rPr>
              <a:t>İşitme engelinin nedenleri</a:t>
            </a:r>
            <a:endParaRPr lang="tr-TR" altLang="tr-TR" sz="1400" u="sng" smtClean="0">
              <a:solidFill>
                <a:srgbClr val="FF0000"/>
              </a:solidFill>
            </a:endParaRPr>
          </a:p>
          <a:p>
            <a:pPr eaLnBrk="1" hangingPunct="1"/>
            <a:r>
              <a:rPr lang="tr-TR" altLang="tr-TR" sz="1600" smtClean="0"/>
              <a:t>İşitme engelinin nedenleri 3 durumda ortaya çıkabilirim </a:t>
            </a:r>
            <a:r>
              <a:rPr lang="tr-TR" altLang="tr-TR" sz="1600" u="sng" smtClean="0">
                <a:hlinkClick r:id="rId2" tooltip="bu"/>
              </a:rPr>
              <a:t>bu</a:t>
            </a:r>
            <a:r>
              <a:rPr lang="tr-TR" altLang="tr-TR" sz="1600" smtClean="0"/>
              <a:t> durumlar şunlardır;</a:t>
            </a:r>
          </a:p>
          <a:p>
            <a:pPr eaLnBrk="1" hangingPunct="1"/>
            <a:r>
              <a:rPr lang="tr-TR" altLang="tr-TR" sz="1600" smtClean="0"/>
              <a:t>Doğum Öncesi Nedenler</a:t>
            </a:r>
          </a:p>
          <a:p>
            <a:pPr eaLnBrk="1" hangingPunct="1"/>
            <a:r>
              <a:rPr lang="tr-TR" altLang="tr-TR" sz="1600" smtClean="0"/>
              <a:t>Doğum Anı Nedenleri</a:t>
            </a:r>
          </a:p>
          <a:p>
            <a:pPr eaLnBrk="1" hangingPunct="1"/>
            <a:r>
              <a:rPr lang="tr-TR" altLang="tr-TR" sz="1600" smtClean="0"/>
              <a:t>Doğum Sonrası Nedenleri</a:t>
            </a:r>
          </a:p>
          <a:p>
            <a:pPr lvl="1" eaLnBrk="1" hangingPunct="1"/>
            <a:r>
              <a:rPr lang="tr-TR" altLang="tr-TR" sz="1400" b="1" u="sng" smtClean="0">
                <a:solidFill>
                  <a:srgbClr val="FF0000"/>
                </a:solidFill>
              </a:rPr>
              <a:t>İşitme engelinin doğum öncesi nedenleri</a:t>
            </a:r>
            <a:endParaRPr lang="tr-TR" altLang="tr-TR" sz="1400" u="sng" smtClean="0">
              <a:solidFill>
                <a:srgbClr val="FF0000"/>
              </a:solidFill>
            </a:endParaRPr>
          </a:p>
          <a:p>
            <a:pPr eaLnBrk="1" hangingPunct="1"/>
            <a:r>
              <a:rPr lang="tr-TR" altLang="tr-TR" sz="1600" smtClean="0"/>
              <a:t>Hamilelik döneminde annenin geçirdiği </a:t>
            </a:r>
            <a:r>
              <a:rPr lang="tr-TR" altLang="tr-TR" sz="1600" u="sng" smtClean="0">
                <a:hlinkClick r:id="rId3" tooltip="enfeksiyon"/>
              </a:rPr>
              <a:t>enfeksiyon</a:t>
            </a:r>
            <a:r>
              <a:rPr lang="tr-TR" altLang="tr-TR" sz="1600" smtClean="0"/>
              <a:t> veya hastalık</a:t>
            </a:r>
          </a:p>
          <a:p>
            <a:pPr eaLnBrk="1" hangingPunct="1"/>
            <a:r>
              <a:rPr lang="tr-TR" altLang="tr-TR" sz="1600" smtClean="0"/>
              <a:t>Hamilelik döneminde annenin </a:t>
            </a:r>
            <a:r>
              <a:rPr lang="tr-TR" altLang="tr-TR" sz="1600" u="sng" smtClean="0">
                <a:hlinkClick r:id="rId4" tooltip="röntgen"/>
              </a:rPr>
              <a:t>röntgen</a:t>
            </a:r>
            <a:r>
              <a:rPr lang="tr-TR" altLang="tr-TR" sz="1600" smtClean="0"/>
              <a:t> çektirmesi</a:t>
            </a:r>
          </a:p>
          <a:p>
            <a:pPr eaLnBrk="1" hangingPunct="1"/>
            <a:r>
              <a:rPr lang="tr-TR" altLang="tr-TR" sz="1600" smtClean="0"/>
              <a:t>Hamilelik döneminde annenin ototoksit </a:t>
            </a:r>
            <a:r>
              <a:rPr lang="tr-TR" altLang="tr-TR" sz="1600" u="sng" smtClean="0">
                <a:hlinkClick r:id="rId5" tooltip="ilaç"/>
              </a:rPr>
              <a:t>ilaç</a:t>
            </a:r>
            <a:r>
              <a:rPr lang="tr-TR" altLang="tr-TR" sz="1600" smtClean="0"/>
              <a:t> ve </a:t>
            </a:r>
            <a:r>
              <a:rPr lang="tr-TR" altLang="tr-TR" sz="1600" u="sng" smtClean="0">
                <a:hlinkClick r:id="rId6" tooltip="alkol"/>
              </a:rPr>
              <a:t>alkol</a:t>
            </a:r>
            <a:r>
              <a:rPr lang="tr-TR" altLang="tr-TR" sz="1600" smtClean="0"/>
              <a:t> kullanımı</a:t>
            </a:r>
          </a:p>
          <a:p>
            <a:pPr eaLnBrk="1" hangingPunct="1"/>
            <a:r>
              <a:rPr lang="tr-TR" altLang="tr-TR" sz="1600" smtClean="0"/>
              <a:t>Hamilelik döneminde geçirilen kazalar</a:t>
            </a:r>
          </a:p>
          <a:p>
            <a:pPr eaLnBrk="1" hangingPunct="1"/>
            <a:r>
              <a:rPr lang="tr-TR" altLang="tr-TR" sz="1600" smtClean="0"/>
              <a:t>Kan uyuşmazlığı</a:t>
            </a:r>
          </a:p>
          <a:p>
            <a:pPr eaLnBrk="1" hangingPunct="1"/>
            <a:r>
              <a:rPr lang="tr-TR" altLang="tr-TR" sz="1600" smtClean="0"/>
              <a:t>Genetik faktörler</a:t>
            </a:r>
          </a:p>
          <a:p>
            <a:pPr eaLnBrk="1" hangingPunct="1"/>
            <a:r>
              <a:rPr lang="tr-TR" altLang="tr-TR" sz="1600" smtClean="0"/>
              <a:t>Akraba evliliği</a:t>
            </a:r>
          </a:p>
          <a:p>
            <a:pPr lvl="1" eaLnBrk="1" hangingPunct="1"/>
            <a:r>
              <a:rPr lang="tr-TR" altLang="tr-TR" sz="1400" b="1" u="sng" smtClean="0">
                <a:solidFill>
                  <a:srgbClr val="FF0000"/>
                </a:solidFill>
              </a:rPr>
              <a:t>İşitme engelinin doğum </a:t>
            </a:r>
            <a:r>
              <a:rPr lang="tr-TR" altLang="tr-TR" sz="1400" b="1" u="sng" smtClean="0">
                <a:solidFill>
                  <a:srgbClr val="FF0000"/>
                </a:solidFill>
                <a:hlinkClick r:id="rId7" tooltip="anı"/>
              </a:rPr>
              <a:t>anı</a:t>
            </a:r>
            <a:r>
              <a:rPr lang="tr-TR" altLang="tr-TR" sz="1400" b="1" u="sng" smtClean="0">
                <a:solidFill>
                  <a:srgbClr val="FF0000"/>
                </a:solidFill>
              </a:rPr>
              <a:t> nedenleri</a:t>
            </a:r>
            <a:endParaRPr lang="tr-TR" altLang="tr-TR" sz="1400" u="sng" smtClean="0">
              <a:solidFill>
                <a:srgbClr val="FF0000"/>
              </a:solidFill>
            </a:endParaRPr>
          </a:p>
          <a:p>
            <a:pPr eaLnBrk="1" hangingPunct="1"/>
            <a:r>
              <a:rPr lang="tr-TR" altLang="tr-TR" sz="1600" smtClean="0"/>
              <a:t>Doğum sırasında meydana gelen komplikasyonlar</a:t>
            </a:r>
          </a:p>
          <a:p>
            <a:pPr eaLnBrk="1" hangingPunct="1"/>
            <a:r>
              <a:rPr lang="tr-TR" altLang="tr-TR" sz="1600" smtClean="0"/>
              <a:t>Düşük doğum ağırlığı</a:t>
            </a:r>
          </a:p>
          <a:p>
            <a:pPr eaLnBrk="1" hangingPunct="1"/>
            <a:r>
              <a:rPr lang="tr-TR" altLang="tr-TR" sz="1600" smtClean="0"/>
              <a:t>Erken doğum</a:t>
            </a:r>
          </a:p>
          <a:p>
            <a:pPr eaLnBrk="1" hangingPunct="1"/>
            <a:r>
              <a:rPr lang="tr-TR" altLang="tr-TR" sz="1600" smtClean="0"/>
              <a:t>Bebekte </a:t>
            </a:r>
            <a:r>
              <a:rPr lang="tr-TR" altLang="tr-TR" sz="1600" u="sng" smtClean="0">
                <a:hlinkClick r:id="rId8" tooltip="kan"/>
              </a:rPr>
              <a:t>kan</a:t>
            </a:r>
            <a:r>
              <a:rPr lang="tr-TR" altLang="tr-TR" sz="1600" smtClean="0"/>
              <a:t> değişimini gerektiren sarılık</a:t>
            </a:r>
          </a:p>
          <a:p>
            <a:pPr eaLnBrk="1" hangingPunct="1"/>
            <a:r>
              <a:rPr lang="tr-TR" altLang="tr-TR" sz="1600" smtClean="0"/>
              <a:t>Doğum sırasında baş, boyun ve kulakta görülen zedelenme</a:t>
            </a:r>
          </a:p>
        </p:txBody>
      </p:sp>
      <p:sp>
        <p:nvSpPr>
          <p:cNvPr id="2" name="Slayt Numarası Yer Tutucusu 1"/>
          <p:cNvSpPr>
            <a:spLocks noGrp="1"/>
          </p:cNvSpPr>
          <p:nvPr>
            <p:ph type="sldNum" sz="quarter" idx="12"/>
          </p:nvPr>
        </p:nvSpPr>
        <p:spPr/>
        <p:txBody>
          <a:bodyPr/>
          <a:lstStyle/>
          <a:p>
            <a:pPr>
              <a:defRPr/>
            </a:pPr>
            <a:fld id="{47B562FC-30B0-46AC-9FCA-4579C87E5F9C}" type="slidenum">
              <a:rPr lang="tr-TR" altLang="en-US"/>
              <a:pPr>
                <a:defRPr/>
              </a:pPr>
              <a:t>6</a:t>
            </a:fld>
            <a:endParaRPr lang="tr-TR" altLang="en-US"/>
          </a:p>
        </p:txBody>
      </p:sp>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İçerik Yer Tutucusu 2"/>
          <p:cNvSpPr>
            <a:spLocks noGrp="1"/>
          </p:cNvSpPr>
          <p:nvPr>
            <p:ph idx="1"/>
          </p:nvPr>
        </p:nvSpPr>
        <p:spPr>
          <a:xfrm>
            <a:off x="457200" y="879475"/>
            <a:ext cx="8229600" cy="5902325"/>
          </a:xfrm>
        </p:spPr>
        <p:txBody>
          <a:bodyPr>
            <a:normAutofit/>
          </a:bodyPr>
          <a:lstStyle/>
          <a:p>
            <a:pPr marL="640080" lvl="1" indent="-246888" algn="just" eaLnBrk="1" fontAlgn="auto" hangingPunct="1">
              <a:spcAft>
                <a:spcPts val="0"/>
              </a:spcAft>
              <a:buFont typeface="Wingdings 2"/>
              <a:buChar char=""/>
              <a:defRPr/>
            </a:pPr>
            <a:r>
              <a:rPr lang="tr-TR" altLang="tr-TR" sz="1600" b="1" u="sng" dirty="0" smtClean="0">
                <a:solidFill>
                  <a:srgbClr val="FF0000"/>
                </a:solidFill>
              </a:rPr>
              <a:t>İşitme engelinin doğum sonrası nedenleri</a:t>
            </a:r>
            <a:endParaRPr lang="tr-TR" altLang="tr-TR" sz="1600" u="sng" dirty="0" smtClean="0">
              <a:solidFill>
                <a:srgbClr val="FF0000"/>
              </a:solidFill>
            </a:endParaRPr>
          </a:p>
          <a:p>
            <a:pPr marL="274320" indent="-274320" algn="just" eaLnBrk="1" fontAlgn="auto" hangingPunct="1">
              <a:spcAft>
                <a:spcPts val="0"/>
              </a:spcAft>
              <a:buClr>
                <a:schemeClr val="accent3"/>
              </a:buClr>
              <a:buFont typeface="Wingdings 2"/>
              <a:buChar char=""/>
              <a:defRPr/>
            </a:pPr>
            <a:r>
              <a:rPr lang="tr-TR" altLang="tr-TR" sz="1600" dirty="0" smtClean="0"/>
              <a:t>Orta veya iç kulak yapılarında zedelenme</a:t>
            </a:r>
          </a:p>
          <a:p>
            <a:pPr marL="274320" indent="-274320" algn="just" eaLnBrk="1" fontAlgn="auto" hangingPunct="1">
              <a:spcAft>
                <a:spcPts val="0"/>
              </a:spcAft>
              <a:buClr>
                <a:schemeClr val="accent3"/>
              </a:buClr>
              <a:buFont typeface="Wingdings 2"/>
              <a:buChar char=""/>
              <a:defRPr/>
            </a:pPr>
            <a:r>
              <a:rPr lang="tr-TR" altLang="tr-TR" sz="1600" dirty="0" smtClean="0"/>
              <a:t>Çocukluk hastalıkları</a:t>
            </a:r>
          </a:p>
          <a:p>
            <a:pPr marL="274320" indent="-274320" algn="just" eaLnBrk="1" fontAlgn="auto" hangingPunct="1">
              <a:spcAft>
                <a:spcPts val="0"/>
              </a:spcAft>
              <a:buClr>
                <a:schemeClr val="accent3"/>
              </a:buClr>
              <a:buFont typeface="Wingdings 2"/>
              <a:buChar char=""/>
              <a:defRPr/>
            </a:pPr>
            <a:r>
              <a:rPr lang="tr-TR" altLang="tr-TR" sz="1600" dirty="0" smtClean="0"/>
              <a:t>3 aydan fazla süren </a:t>
            </a:r>
            <a:r>
              <a:rPr lang="tr-TR" altLang="tr-TR" sz="1600" u="sng" dirty="0" smtClean="0">
                <a:hlinkClick r:id="rId2" tooltip="kronik"/>
              </a:rPr>
              <a:t>kronik</a:t>
            </a:r>
            <a:r>
              <a:rPr lang="tr-TR" altLang="tr-TR" sz="1600" dirty="0" smtClean="0"/>
              <a:t> orta kulak iltihabı</a:t>
            </a:r>
          </a:p>
          <a:p>
            <a:pPr marL="274320" indent="-274320" algn="just" eaLnBrk="1" fontAlgn="auto" hangingPunct="1">
              <a:spcAft>
                <a:spcPts val="0"/>
              </a:spcAft>
              <a:buClr>
                <a:schemeClr val="accent3"/>
              </a:buClr>
              <a:buFont typeface="Wingdings 2"/>
              <a:buChar char=""/>
              <a:defRPr/>
            </a:pPr>
            <a:r>
              <a:rPr lang="tr-TR" altLang="tr-TR" sz="1600" dirty="0" smtClean="0"/>
              <a:t>Yaralanmalar</a:t>
            </a:r>
          </a:p>
          <a:p>
            <a:pPr marL="640080" lvl="1" indent="-246888" algn="just" eaLnBrk="1" fontAlgn="auto" hangingPunct="1">
              <a:spcAft>
                <a:spcPts val="0"/>
              </a:spcAft>
              <a:buFont typeface="Wingdings 2"/>
              <a:buChar char=""/>
              <a:defRPr/>
            </a:pPr>
            <a:r>
              <a:rPr lang="tr-TR" altLang="tr-TR" sz="1600" b="1" u="sng" dirty="0" smtClean="0">
                <a:solidFill>
                  <a:srgbClr val="FF0000"/>
                </a:solidFill>
              </a:rPr>
              <a:t>Çocuklarda işitme kaybı yaratan </a:t>
            </a:r>
            <a:r>
              <a:rPr lang="tr-TR" altLang="tr-TR" sz="1600" b="1" u="sng" dirty="0" smtClean="0">
                <a:solidFill>
                  <a:srgbClr val="FF0000"/>
                </a:solidFill>
                <a:hlinkClick r:id="rId3" tooltip="risk"/>
              </a:rPr>
              <a:t>risk</a:t>
            </a:r>
            <a:r>
              <a:rPr lang="tr-TR" altLang="tr-TR" sz="1600" b="1" u="sng" dirty="0" smtClean="0">
                <a:solidFill>
                  <a:srgbClr val="FF0000"/>
                </a:solidFill>
              </a:rPr>
              <a:t> faktörleri</a:t>
            </a:r>
            <a:endParaRPr lang="tr-TR" altLang="tr-TR" sz="1600" u="sng" dirty="0" smtClean="0">
              <a:solidFill>
                <a:srgbClr val="FF0000"/>
              </a:solidFill>
            </a:endParaRPr>
          </a:p>
          <a:p>
            <a:pPr marL="274320" indent="-274320" algn="just" eaLnBrk="1" fontAlgn="auto" hangingPunct="1">
              <a:spcAft>
                <a:spcPts val="0"/>
              </a:spcAft>
              <a:buClr>
                <a:schemeClr val="accent3"/>
              </a:buClr>
              <a:buFont typeface="Wingdings 2"/>
              <a:buChar char=""/>
              <a:defRPr/>
            </a:pPr>
            <a:r>
              <a:rPr lang="tr-TR" altLang="tr-TR" sz="1600" dirty="0" smtClean="0"/>
              <a:t>Çocuğun ailesinde işitme engelli olması.</a:t>
            </a:r>
          </a:p>
          <a:p>
            <a:pPr marL="274320" indent="-274320" algn="just" eaLnBrk="1" fontAlgn="auto" hangingPunct="1">
              <a:spcAft>
                <a:spcPts val="0"/>
              </a:spcAft>
              <a:buClr>
                <a:schemeClr val="accent3"/>
              </a:buClr>
              <a:buFont typeface="Wingdings 2"/>
              <a:buChar char=""/>
              <a:defRPr/>
            </a:pPr>
            <a:r>
              <a:rPr lang="tr-TR" altLang="tr-TR" sz="1600" dirty="0" smtClean="0"/>
              <a:t>Annenin hamilelikte kızamıkçık olması.</a:t>
            </a:r>
          </a:p>
          <a:p>
            <a:pPr marL="274320" indent="-274320" algn="just" eaLnBrk="1" fontAlgn="auto" hangingPunct="1">
              <a:spcAft>
                <a:spcPts val="0"/>
              </a:spcAft>
              <a:buClr>
                <a:schemeClr val="accent3"/>
              </a:buClr>
              <a:buFont typeface="Wingdings 2"/>
              <a:buChar char=""/>
              <a:defRPr/>
            </a:pPr>
            <a:r>
              <a:rPr lang="tr-TR" altLang="tr-TR" sz="1600" dirty="0" smtClean="0"/>
              <a:t>Annenin hamilelikte ya da doğum sırasında geçirdiği enfeksiyonlar.</a:t>
            </a:r>
          </a:p>
          <a:p>
            <a:pPr marL="274320" indent="-274320" algn="just" eaLnBrk="1" fontAlgn="auto" hangingPunct="1">
              <a:spcAft>
                <a:spcPts val="0"/>
              </a:spcAft>
              <a:buClr>
                <a:schemeClr val="accent3"/>
              </a:buClr>
              <a:buFont typeface="Wingdings 2"/>
              <a:buChar char=""/>
              <a:defRPr/>
            </a:pPr>
            <a:r>
              <a:rPr lang="tr-TR" altLang="tr-TR" sz="1600" dirty="0" smtClean="0"/>
              <a:t>Hamilelikte zehirlenme ya da </a:t>
            </a:r>
            <a:r>
              <a:rPr lang="tr-TR" altLang="tr-TR" sz="1600" dirty="0" err="1" smtClean="0"/>
              <a:t>toksit</a:t>
            </a:r>
            <a:r>
              <a:rPr lang="tr-TR" altLang="tr-TR" sz="1600" dirty="0" smtClean="0"/>
              <a:t> ilaç kullanımı.</a:t>
            </a:r>
          </a:p>
          <a:p>
            <a:pPr marL="274320" indent="-274320" algn="just" eaLnBrk="1" fontAlgn="auto" hangingPunct="1">
              <a:spcAft>
                <a:spcPts val="0"/>
              </a:spcAft>
              <a:buClr>
                <a:schemeClr val="accent3"/>
              </a:buClr>
              <a:buFont typeface="Wingdings 2"/>
              <a:buChar char=""/>
              <a:defRPr/>
            </a:pPr>
            <a:r>
              <a:rPr lang="tr-TR" altLang="tr-TR" sz="1600" dirty="0" smtClean="0"/>
              <a:t>KBB' de formasyon bozukluğu, kulak kepçesi ya da kulak kanalına ilişkin anormallikler.</a:t>
            </a:r>
          </a:p>
          <a:p>
            <a:pPr marL="274320" indent="-274320" algn="just" eaLnBrk="1" fontAlgn="auto" hangingPunct="1">
              <a:spcAft>
                <a:spcPts val="0"/>
              </a:spcAft>
              <a:buClr>
                <a:schemeClr val="accent3"/>
              </a:buClr>
              <a:buFont typeface="Wingdings 2"/>
              <a:buChar char=""/>
              <a:defRPr/>
            </a:pPr>
            <a:r>
              <a:rPr lang="tr-TR" altLang="tr-TR" sz="1600" dirty="0" smtClean="0"/>
              <a:t>Bebeğin 1500 </a:t>
            </a:r>
            <a:r>
              <a:rPr lang="tr-TR" altLang="tr-TR" sz="1600" dirty="0" err="1" smtClean="0"/>
              <a:t>gr.'dan</a:t>
            </a:r>
            <a:r>
              <a:rPr lang="tr-TR" altLang="tr-TR" sz="1600" dirty="0" smtClean="0"/>
              <a:t> az doğmuş olması.</a:t>
            </a:r>
          </a:p>
          <a:p>
            <a:pPr marL="274320" indent="-274320" algn="just" eaLnBrk="1" fontAlgn="auto" hangingPunct="1">
              <a:spcAft>
                <a:spcPts val="0"/>
              </a:spcAft>
              <a:buClr>
                <a:schemeClr val="accent3"/>
              </a:buClr>
              <a:buFont typeface="Wingdings 2"/>
              <a:buChar char=""/>
              <a:defRPr/>
            </a:pPr>
            <a:r>
              <a:rPr lang="tr-TR" altLang="tr-TR" sz="1600" dirty="0" smtClean="0"/>
              <a:t>Yüksek düzeyde </a:t>
            </a:r>
            <a:r>
              <a:rPr lang="tr-TR" altLang="tr-TR" sz="1600" dirty="0" err="1" smtClean="0"/>
              <a:t>bilirubin</a:t>
            </a:r>
            <a:r>
              <a:rPr lang="tr-TR" altLang="tr-TR" sz="1600" dirty="0" smtClean="0"/>
              <a:t> seviyesinin olması.</a:t>
            </a:r>
          </a:p>
          <a:p>
            <a:pPr marL="274320" indent="-274320" algn="just" eaLnBrk="1" fontAlgn="auto" hangingPunct="1">
              <a:spcAft>
                <a:spcPts val="0"/>
              </a:spcAft>
              <a:buClr>
                <a:schemeClr val="accent3"/>
              </a:buClr>
              <a:buFont typeface="Wingdings 2"/>
              <a:buChar char=""/>
              <a:defRPr/>
            </a:pPr>
            <a:r>
              <a:rPr lang="tr-TR" altLang="tr-TR" sz="1600" dirty="0" smtClean="0"/>
              <a:t>Doğum sonrası sarılık nedeniyle kan değişimi.</a:t>
            </a:r>
          </a:p>
          <a:p>
            <a:pPr marL="274320" indent="-274320" algn="just" eaLnBrk="1" fontAlgn="auto" hangingPunct="1">
              <a:spcAft>
                <a:spcPts val="0"/>
              </a:spcAft>
              <a:buClr>
                <a:schemeClr val="accent3"/>
              </a:buClr>
              <a:buFont typeface="Wingdings 2"/>
              <a:buChar char=""/>
              <a:defRPr/>
            </a:pPr>
            <a:r>
              <a:rPr lang="tr-TR" altLang="tr-TR" sz="1600" dirty="0" smtClean="0"/>
              <a:t>menenjit hastalığı geçirmesi.</a:t>
            </a:r>
          </a:p>
          <a:p>
            <a:pPr marL="274320" indent="-274320" algn="just" eaLnBrk="1" fontAlgn="auto" hangingPunct="1">
              <a:spcAft>
                <a:spcPts val="0"/>
              </a:spcAft>
              <a:buClr>
                <a:schemeClr val="accent3"/>
              </a:buClr>
              <a:buFont typeface="Wingdings 2"/>
              <a:buChar char=""/>
              <a:defRPr/>
            </a:pPr>
            <a:r>
              <a:rPr lang="tr-TR" altLang="tr-TR" sz="1600" dirty="0" smtClean="0"/>
              <a:t>Yeni doğanda </a:t>
            </a:r>
            <a:r>
              <a:rPr lang="tr-TR" altLang="tr-TR" sz="1600" dirty="0" err="1" smtClean="0"/>
              <a:t>toksik</a:t>
            </a:r>
            <a:r>
              <a:rPr lang="tr-TR" altLang="tr-TR" sz="1600" dirty="0" smtClean="0"/>
              <a:t> ilaç kullanımı.</a:t>
            </a:r>
          </a:p>
          <a:p>
            <a:pPr marL="274320" indent="-274320" algn="just" eaLnBrk="1" fontAlgn="auto" hangingPunct="1">
              <a:spcAft>
                <a:spcPts val="0"/>
              </a:spcAft>
              <a:buClr>
                <a:schemeClr val="accent3"/>
              </a:buClr>
              <a:buFont typeface="Wingdings 2"/>
              <a:buChar char=""/>
              <a:defRPr/>
            </a:pPr>
            <a:r>
              <a:rPr lang="tr-TR" altLang="tr-TR" sz="1600" dirty="0" smtClean="0"/>
              <a:t>Doğum sırasında ya da sonrasında ciddi solunum güçlüğü ya da </a:t>
            </a:r>
          </a:p>
          <a:p>
            <a:pPr marL="0" indent="0" algn="just" eaLnBrk="1" fontAlgn="auto" hangingPunct="1">
              <a:spcAft>
                <a:spcPts val="0"/>
              </a:spcAft>
              <a:buClr>
                <a:schemeClr val="accent3"/>
              </a:buClr>
              <a:buFont typeface="Wingdings 2"/>
              <a:buNone/>
              <a:defRPr/>
            </a:pPr>
            <a:r>
              <a:rPr lang="tr-TR" altLang="tr-TR" sz="1600" dirty="0" smtClean="0"/>
              <a:t>      solunum kaybı geçirmesi.</a:t>
            </a:r>
          </a:p>
          <a:p>
            <a:pPr marL="274320" indent="-274320" algn="just" eaLnBrk="1" fontAlgn="auto" hangingPunct="1">
              <a:spcAft>
                <a:spcPts val="0"/>
              </a:spcAft>
              <a:buClr>
                <a:schemeClr val="accent3"/>
              </a:buClr>
              <a:buFont typeface="Wingdings 2"/>
              <a:buChar char=""/>
              <a:defRPr/>
            </a:pPr>
            <a:endParaRPr lang="tr-TR" altLang="tr-TR" sz="1600" dirty="0" smtClean="0"/>
          </a:p>
        </p:txBody>
      </p:sp>
      <p:sp>
        <p:nvSpPr>
          <p:cNvPr id="2" name="Slayt Numarası Yer Tutucusu 1"/>
          <p:cNvSpPr>
            <a:spLocks noGrp="1"/>
          </p:cNvSpPr>
          <p:nvPr>
            <p:ph type="sldNum" sz="quarter" idx="12"/>
          </p:nvPr>
        </p:nvSpPr>
        <p:spPr/>
        <p:txBody>
          <a:bodyPr/>
          <a:lstStyle/>
          <a:p>
            <a:pPr>
              <a:defRPr/>
            </a:pPr>
            <a:fld id="{449B921C-4FED-4745-B978-832348A03643}" type="slidenum">
              <a:rPr lang="tr-TR" altLang="en-US"/>
              <a:pPr>
                <a:defRPr/>
              </a:pPr>
              <a:t>7</a:t>
            </a:fld>
            <a:endParaRPr lang="tr-TR" altLang="en-US"/>
          </a:p>
        </p:txBody>
      </p:sp>
    </p:spTree>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1143000"/>
          </a:xfrm>
        </p:spPr>
        <p:txBody>
          <a:bodyPr/>
          <a:lstStyle/>
          <a:p>
            <a:pPr algn="just" eaLnBrk="1" hangingPunct="1"/>
            <a:r>
              <a:rPr lang="tr-TR" altLang="tr-TR" sz="2400" smtClean="0"/>
              <a:t>Bebeğinizin ve çocuğunuzun, aşağıda sıralanan davranışları göstermemesi işitme kaybının erken teşhisi için çok önemlidir:</a:t>
            </a:r>
            <a:endParaRPr lang="tr-TR" altLang="tr-TR" sz="2400" b="1" smtClean="0"/>
          </a:p>
        </p:txBody>
      </p:sp>
      <p:sp>
        <p:nvSpPr>
          <p:cNvPr id="13315" name="Rectangle 3"/>
          <p:cNvSpPr>
            <a:spLocks noGrp="1" noChangeArrowheads="1"/>
          </p:cNvSpPr>
          <p:nvPr>
            <p:ph idx="1"/>
          </p:nvPr>
        </p:nvSpPr>
        <p:spPr>
          <a:xfrm>
            <a:off x="381000" y="2057400"/>
            <a:ext cx="8229600" cy="4530725"/>
          </a:xfrm>
        </p:spPr>
        <p:txBody>
          <a:bodyPr/>
          <a:lstStyle/>
          <a:p>
            <a:pPr lvl="1" algn="just" eaLnBrk="1" hangingPunct="1">
              <a:lnSpc>
                <a:spcPct val="80000"/>
              </a:lnSpc>
            </a:pPr>
            <a:r>
              <a:rPr lang="tr-TR" altLang="tr-TR" sz="1500" b="1" u="sng" smtClean="0">
                <a:solidFill>
                  <a:srgbClr val="FF0000"/>
                </a:solidFill>
              </a:rPr>
              <a:t>0-2 aylık bebekler </a:t>
            </a:r>
            <a:endParaRPr lang="tr-TR" altLang="tr-TR" sz="1500" u="sng" smtClean="0">
              <a:solidFill>
                <a:srgbClr val="FF0000"/>
              </a:solidFill>
            </a:endParaRPr>
          </a:p>
          <a:p>
            <a:pPr algn="just" eaLnBrk="1" hangingPunct="1">
              <a:lnSpc>
                <a:spcPct val="80000"/>
              </a:lnSpc>
            </a:pPr>
            <a:r>
              <a:rPr lang="tr-TR" altLang="tr-TR" sz="1700" smtClean="0"/>
              <a:t>Gürültülü ortamda uyanır, </a:t>
            </a:r>
          </a:p>
          <a:p>
            <a:pPr algn="just" eaLnBrk="1" hangingPunct="1">
              <a:lnSpc>
                <a:spcPct val="80000"/>
              </a:lnSpc>
            </a:pPr>
            <a:r>
              <a:rPr lang="tr-TR" altLang="tr-TR" sz="1700" smtClean="0"/>
              <a:t>Annesini görmese de sesine gülerek ya da ağlayarak tepki verir, </a:t>
            </a:r>
          </a:p>
          <a:p>
            <a:pPr algn="just" eaLnBrk="1" hangingPunct="1">
              <a:lnSpc>
                <a:spcPct val="80000"/>
              </a:lnSpc>
            </a:pPr>
            <a:r>
              <a:rPr lang="tr-TR" altLang="tr-TR" sz="1700" smtClean="0"/>
              <a:t>Normal tondaki müzik sesine tepki verir, </a:t>
            </a:r>
            <a:endParaRPr lang="tr-TR" altLang="tr-TR" sz="1700" b="1" smtClean="0"/>
          </a:p>
          <a:p>
            <a:pPr lvl="1" algn="just" eaLnBrk="1" hangingPunct="1">
              <a:lnSpc>
                <a:spcPct val="80000"/>
              </a:lnSpc>
            </a:pPr>
            <a:r>
              <a:rPr lang="tr-TR" altLang="tr-TR" sz="1500" b="1" u="sng" smtClean="0">
                <a:solidFill>
                  <a:srgbClr val="FF0000"/>
                </a:solidFill>
              </a:rPr>
              <a:t>3-4 aylık bebekler </a:t>
            </a:r>
            <a:endParaRPr lang="tr-TR" altLang="tr-TR" sz="1500" u="sng" smtClean="0">
              <a:solidFill>
                <a:srgbClr val="FF0000"/>
              </a:solidFill>
            </a:endParaRPr>
          </a:p>
          <a:p>
            <a:pPr algn="just" eaLnBrk="1" hangingPunct="1">
              <a:lnSpc>
                <a:spcPct val="80000"/>
              </a:lnSpc>
            </a:pPr>
            <a:r>
              <a:rPr lang="tr-TR" altLang="tr-TR" sz="1700" smtClean="0"/>
              <a:t>Gürültülü ortamda uyanır, </a:t>
            </a:r>
          </a:p>
          <a:p>
            <a:pPr algn="just" eaLnBrk="1" hangingPunct="1">
              <a:lnSpc>
                <a:spcPct val="80000"/>
              </a:lnSpc>
            </a:pPr>
            <a:r>
              <a:rPr lang="tr-TR" altLang="tr-TR" sz="1700" smtClean="0"/>
              <a:t>İlginç seslere başını çevirir, </a:t>
            </a:r>
          </a:p>
          <a:p>
            <a:pPr algn="just" eaLnBrk="1" hangingPunct="1">
              <a:lnSpc>
                <a:spcPct val="80000"/>
              </a:lnSpc>
            </a:pPr>
            <a:r>
              <a:rPr lang="tr-TR" altLang="tr-TR" sz="1700" smtClean="0"/>
              <a:t>Yalnızken kendi kendine mırıldanır, </a:t>
            </a:r>
          </a:p>
          <a:p>
            <a:pPr algn="just" eaLnBrk="1" hangingPunct="1">
              <a:lnSpc>
                <a:spcPct val="80000"/>
              </a:lnSpc>
            </a:pPr>
            <a:r>
              <a:rPr lang="tr-TR" altLang="tr-TR" sz="1700" smtClean="0"/>
              <a:t>Yüz yüze iletişim kurulduğunda gülerek ya da ses çıkararak tepki verir, </a:t>
            </a:r>
            <a:endParaRPr lang="tr-TR" altLang="tr-TR" sz="1700" b="1" smtClean="0"/>
          </a:p>
          <a:p>
            <a:pPr lvl="1" algn="just" eaLnBrk="1" hangingPunct="1">
              <a:lnSpc>
                <a:spcPct val="80000"/>
              </a:lnSpc>
            </a:pPr>
            <a:r>
              <a:rPr lang="tr-TR" altLang="tr-TR" sz="1500" b="1" u="sng" smtClean="0">
                <a:solidFill>
                  <a:srgbClr val="FF0000"/>
                </a:solidFill>
              </a:rPr>
              <a:t>5-6 aylık bebekler </a:t>
            </a:r>
            <a:endParaRPr lang="tr-TR" altLang="tr-TR" sz="1500" u="sng" smtClean="0">
              <a:solidFill>
                <a:srgbClr val="FF0000"/>
              </a:solidFill>
            </a:endParaRPr>
          </a:p>
          <a:p>
            <a:pPr algn="just" eaLnBrk="1" hangingPunct="1">
              <a:lnSpc>
                <a:spcPct val="80000"/>
              </a:lnSpc>
            </a:pPr>
            <a:r>
              <a:rPr lang="tr-TR" altLang="tr-TR" sz="1700" smtClean="0"/>
              <a:t>Gürültü ve konuşma sesinden uyanır, </a:t>
            </a:r>
          </a:p>
          <a:p>
            <a:pPr algn="just" eaLnBrk="1" hangingPunct="1">
              <a:lnSpc>
                <a:spcPct val="80000"/>
              </a:lnSpc>
            </a:pPr>
            <a:r>
              <a:rPr lang="tr-TR" altLang="tr-TR" sz="1700" smtClean="0"/>
              <a:t>Annesini görmese bile, annesinin sesinin geldiği yöne başını çevirerek tepki verir, </a:t>
            </a:r>
          </a:p>
          <a:p>
            <a:pPr algn="just" eaLnBrk="1" hangingPunct="1">
              <a:lnSpc>
                <a:spcPct val="80000"/>
              </a:lnSpc>
            </a:pPr>
            <a:r>
              <a:rPr lang="tr-TR" altLang="tr-TR" sz="1700" smtClean="0"/>
              <a:t>Yanı başındaki kişilerin konuşmalarını fark eder, </a:t>
            </a:r>
          </a:p>
          <a:p>
            <a:pPr algn="just" eaLnBrk="1" hangingPunct="1">
              <a:lnSpc>
                <a:spcPct val="80000"/>
              </a:lnSpc>
            </a:pPr>
            <a:r>
              <a:rPr lang="tr-TR" altLang="tr-TR" sz="1700" smtClean="0"/>
              <a:t>İlginç seslere başını çevirerek tepki verir, </a:t>
            </a:r>
          </a:p>
          <a:p>
            <a:pPr algn="just" eaLnBrk="1" hangingPunct="1">
              <a:lnSpc>
                <a:spcPct val="80000"/>
              </a:lnSpc>
            </a:pPr>
            <a:r>
              <a:rPr lang="tr-TR" altLang="tr-TR" sz="1700" smtClean="0"/>
              <a:t>Kendisine seslenen kişiyi görmese de ses çıkararak tepki verir, </a:t>
            </a:r>
          </a:p>
        </p:txBody>
      </p:sp>
      <p:sp>
        <p:nvSpPr>
          <p:cNvPr id="2" name="Slayt Numarası Yer Tutucusu 1"/>
          <p:cNvSpPr>
            <a:spLocks noGrp="1"/>
          </p:cNvSpPr>
          <p:nvPr>
            <p:ph type="sldNum" sz="quarter" idx="12"/>
          </p:nvPr>
        </p:nvSpPr>
        <p:spPr/>
        <p:txBody>
          <a:bodyPr/>
          <a:lstStyle/>
          <a:p>
            <a:pPr>
              <a:defRPr/>
            </a:pPr>
            <a:fld id="{BC2256EB-9A12-43F0-B411-745B8AFDA0F4}" type="slidenum">
              <a:rPr lang="tr-TR" altLang="en-US"/>
              <a:pPr>
                <a:defRPr/>
              </a:pPr>
              <a:t>8</a:t>
            </a:fld>
            <a:endParaRPr lang="tr-TR" altLang="en-US"/>
          </a:p>
        </p:txBody>
      </p:sp>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81000" y="914400"/>
            <a:ext cx="8229600" cy="5943600"/>
          </a:xfrm>
        </p:spPr>
        <p:txBody>
          <a:bodyPr/>
          <a:lstStyle/>
          <a:p>
            <a:pPr lvl="1" algn="just" eaLnBrk="1" hangingPunct="1">
              <a:lnSpc>
                <a:spcPct val="80000"/>
              </a:lnSpc>
            </a:pPr>
            <a:r>
              <a:rPr lang="tr-TR" altLang="tr-TR" sz="1600" b="1" u="sng" dirty="0" smtClean="0">
                <a:solidFill>
                  <a:srgbClr val="FF0000"/>
                </a:solidFill>
                <a:latin typeface="Book Antiqua" pitchFamily="18" charset="0"/>
              </a:rPr>
              <a:t>7-8 aylık bebekler </a:t>
            </a:r>
            <a:endParaRPr lang="tr-TR" altLang="tr-TR" sz="1600" u="sng" dirty="0" smtClean="0">
              <a:solidFill>
                <a:srgbClr val="FF0000"/>
              </a:solidFill>
              <a:latin typeface="Book Antiqua" pitchFamily="18" charset="0"/>
            </a:endParaRPr>
          </a:p>
          <a:p>
            <a:pPr algn="just" eaLnBrk="1" hangingPunct="1">
              <a:lnSpc>
                <a:spcPct val="80000"/>
              </a:lnSpc>
            </a:pPr>
            <a:r>
              <a:rPr lang="tr-TR" altLang="tr-TR" sz="1600" dirty="0" smtClean="0">
                <a:latin typeface="Book Antiqua" pitchFamily="18" charset="0"/>
              </a:rPr>
              <a:t>Herhangi bir ses duyduğunda kolayca uyanır, </a:t>
            </a:r>
          </a:p>
          <a:p>
            <a:pPr algn="just" eaLnBrk="1" hangingPunct="1">
              <a:lnSpc>
                <a:spcPct val="80000"/>
              </a:lnSpc>
            </a:pPr>
            <a:r>
              <a:rPr lang="tr-TR" altLang="tr-TR" sz="1600" dirty="0" smtClean="0">
                <a:latin typeface="Book Antiqua" pitchFamily="18" charset="0"/>
              </a:rPr>
              <a:t>Çıngırak, zil gibi ses çıkaran oyuncaklara ilgi duyar, </a:t>
            </a:r>
          </a:p>
          <a:p>
            <a:pPr algn="just" eaLnBrk="1" hangingPunct="1">
              <a:lnSpc>
                <a:spcPct val="80000"/>
              </a:lnSpc>
            </a:pPr>
            <a:r>
              <a:rPr lang="tr-TR" altLang="tr-TR" sz="1600" dirty="0" smtClean="0">
                <a:latin typeface="Book Antiqua" pitchFamily="18" charset="0"/>
              </a:rPr>
              <a:t>Kendi kendine mırıldanırken ses tonunda değişiklikler yapar (işitme kaybı varsa melodik aksan yoktur), </a:t>
            </a:r>
          </a:p>
          <a:p>
            <a:pPr algn="just" eaLnBrk="1" hangingPunct="1">
              <a:lnSpc>
                <a:spcPct val="80000"/>
              </a:lnSpc>
            </a:pPr>
            <a:r>
              <a:rPr lang="tr-TR" altLang="tr-TR" sz="1600" dirty="0" smtClean="0">
                <a:latin typeface="Book Antiqua" pitchFamily="18" charset="0"/>
              </a:rPr>
              <a:t>“</a:t>
            </a:r>
            <a:r>
              <a:rPr lang="tr-TR" altLang="tr-TR" sz="1600" dirty="0" err="1" smtClean="0">
                <a:latin typeface="Book Antiqua" pitchFamily="18" charset="0"/>
              </a:rPr>
              <a:t>ba-ba</a:t>
            </a:r>
            <a:r>
              <a:rPr lang="tr-TR" altLang="tr-TR" sz="1600" dirty="0" smtClean="0">
                <a:latin typeface="Book Antiqua" pitchFamily="18" charset="0"/>
              </a:rPr>
              <a:t>”, “da-da” gibi hece seslerini çıkarır, </a:t>
            </a:r>
            <a:endParaRPr lang="tr-TR" altLang="tr-TR" sz="1600" b="1" dirty="0" smtClean="0">
              <a:latin typeface="Book Antiqua" pitchFamily="18" charset="0"/>
            </a:endParaRPr>
          </a:p>
          <a:p>
            <a:pPr lvl="1" algn="just" eaLnBrk="1" hangingPunct="1">
              <a:lnSpc>
                <a:spcPct val="80000"/>
              </a:lnSpc>
            </a:pPr>
            <a:r>
              <a:rPr lang="tr-TR" altLang="tr-TR" sz="1600" b="1" u="sng" dirty="0" smtClean="0">
                <a:solidFill>
                  <a:srgbClr val="FF0000"/>
                </a:solidFill>
                <a:latin typeface="Book Antiqua" pitchFamily="18" charset="0"/>
              </a:rPr>
              <a:t>9-10 aylık bebekler </a:t>
            </a:r>
            <a:endParaRPr lang="tr-TR" altLang="tr-TR" sz="1600" u="sng" dirty="0" smtClean="0">
              <a:solidFill>
                <a:srgbClr val="FF0000"/>
              </a:solidFill>
              <a:latin typeface="Book Antiqua" pitchFamily="18" charset="0"/>
            </a:endParaRPr>
          </a:p>
          <a:p>
            <a:pPr algn="just" eaLnBrk="1" hangingPunct="1">
              <a:lnSpc>
                <a:spcPct val="80000"/>
              </a:lnSpc>
            </a:pPr>
            <a:r>
              <a:rPr lang="tr-TR" altLang="tr-TR" sz="1600" dirty="0" smtClean="0">
                <a:latin typeface="Book Antiqua" pitchFamily="18" charset="0"/>
              </a:rPr>
              <a:t>Herhangi bir ses duyduğunda kolayca uyanır, </a:t>
            </a:r>
          </a:p>
          <a:p>
            <a:pPr algn="just" eaLnBrk="1" hangingPunct="1">
              <a:lnSpc>
                <a:spcPct val="80000"/>
              </a:lnSpc>
            </a:pPr>
            <a:r>
              <a:rPr lang="tr-TR" altLang="tr-TR" sz="1600" dirty="0" smtClean="0">
                <a:latin typeface="Book Antiqua" pitchFamily="18" charset="0"/>
              </a:rPr>
              <a:t>Değişik sesleri taklit edebilir, </a:t>
            </a:r>
            <a:endParaRPr lang="tr-TR" altLang="tr-TR" sz="1600" b="1" dirty="0" smtClean="0">
              <a:latin typeface="Book Antiqua" pitchFamily="18" charset="0"/>
            </a:endParaRPr>
          </a:p>
          <a:p>
            <a:pPr lvl="1" algn="just" eaLnBrk="1" hangingPunct="1">
              <a:lnSpc>
                <a:spcPct val="80000"/>
              </a:lnSpc>
            </a:pPr>
            <a:r>
              <a:rPr lang="tr-TR" altLang="tr-TR" sz="1600" b="1" u="sng" dirty="0" smtClean="0">
                <a:solidFill>
                  <a:srgbClr val="FF0000"/>
                </a:solidFill>
                <a:latin typeface="Book Antiqua" pitchFamily="18" charset="0"/>
              </a:rPr>
              <a:t>11-12 aylık bebekler </a:t>
            </a:r>
            <a:endParaRPr lang="tr-TR" altLang="tr-TR" sz="1600" u="sng" dirty="0" smtClean="0">
              <a:solidFill>
                <a:srgbClr val="FF0000"/>
              </a:solidFill>
              <a:latin typeface="Book Antiqua" pitchFamily="18" charset="0"/>
            </a:endParaRPr>
          </a:p>
          <a:p>
            <a:pPr algn="just" eaLnBrk="1" hangingPunct="1">
              <a:lnSpc>
                <a:spcPct val="80000"/>
              </a:lnSpc>
            </a:pPr>
            <a:r>
              <a:rPr lang="tr-TR" altLang="tr-TR" sz="1600" dirty="0" smtClean="0">
                <a:latin typeface="Book Antiqua" pitchFamily="18" charset="0"/>
              </a:rPr>
              <a:t>Konuşma sesi, saat tıkırtısı ya da kağıt hışırtısı gibi seslerden kolayca uyanır, </a:t>
            </a:r>
          </a:p>
          <a:p>
            <a:pPr algn="just" eaLnBrk="1" hangingPunct="1">
              <a:lnSpc>
                <a:spcPct val="80000"/>
              </a:lnSpc>
            </a:pPr>
            <a:r>
              <a:rPr lang="tr-TR" altLang="tr-TR" sz="1600" dirty="0" smtClean="0">
                <a:latin typeface="Book Antiqua" pitchFamily="18" charset="0"/>
              </a:rPr>
              <a:t>Konuşan kişiyi görmese bile, onu fark ettiğini belli eden davranışlarda bulunur, </a:t>
            </a:r>
          </a:p>
          <a:p>
            <a:pPr algn="just" eaLnBrk="1" hangingPunct="1">
              <a:lnSpc>
                <a:spcPct val="80000"/>
              </a:lnSpc>
            </a:pPr>
            <a:r>
              <a:rPr lang="tr-TR" altLang="tr-TR" sz="1600" dirty="0" smtClean="0">
                <a:latin typeface="Book Antiqua" pitchFamily="18" charset="0"/>
              </a:rPr>
              <a:t>Bir-iki kelimeyi yerinde ve anlaşılır şekilde söyler, </a:t>
            </a:r>
          </a:p>
          <a:p>
            <a:pPr algn="just" eaLnBrk="1" hangingPunct="1">
              <a:lnSpc>
                <a:spcPct val="80000"/>
              </a:lnSpc>
            </a:pPr>
            <a:r>
              <a:rPr lang="tr-TR" altLang="tr-TR" sz="1600" dirty="0" smtClean="0">
                <a:latin typeface="Book Antiqua" pitchFamily="18" charset="0"/>
              </a:rPr>
              <a:t>Yalnızken kendi kendine değişik sesler, hecelemeler, kelimeye benzer sesler çıkararak konuşur, </a:t>
            </a:r>
          </a:p>
          <a:p>
            <a:pPr algn="just" eaLnBrk="1" hangingPunct="1">
              <a:lnSpc>
                <a:spcPct val="80000"/>
              </a:lnSpc>
            </a:pPr>
            <a:r>
              <a:rPr lang="tr-TR" altLang="tr-TR" sz="1600" dirty="0" smtClean="0">
                <a:latin typeface="Book Antiqua" pitchFamily="18" charset="0"/>
              </a:rPr>
              <a:t>Bilinçli olarak “anne ve baba” sözcüklerini söyleyebilir, </a:t>
            </a:r>
          </a:p>
          <a:p>
            <a:pPr algn="just" eaLnBrk="1" hangingPunct="1">
              <a:lnSpc>
                <a:spcPct val="80000"/>
              </a:lnSpc>
            </a:pPr>
            <a:r>
              <a:rPr lang="tr-TR" altLang="tr-TR" sz="1600" dirty="0" smtClean="0">
                <a:latin typeface="Book Antiqua" pitchFamily="18" charset="0"/>
              </a:rPr>
              <a:t>Çok ileri derecede işitme kaybı olan bebekler sadece görme alanları içindeki nesne ve olaylarla ilgilenirler. İşitme engelli bebeklerde yaklaşık 9. aydan sonra ilk dönemlerde gözlenen konuşma sesleri kaybolur, taklitler ortadan kalkar, ses kaynağına yönelme davranışı görülmez. </a:t>
            </a:r>
          </a:p>
          <a:p>
            <a:pPr algn="just" eaLnBrk="1" hangingPunct="1">
              <a:lnSpc>
                <a:spcPct val="80000"/>
              </a:lnSpc>
            </a:pPr>
            <a:r>
              <a:rPr lang="tr-TR" altLang="tr-TR" sz="1600" dirty="0" smtClean="0">
                <a:latin typeface="Book Antiqua" pitchFamily="18" charset="0"/>
              </a:rPr>
              <a:t>Normal işiten çocuklar, eğer gürültülü ortamda uyumaya alışkınlarsa kapı çarpması gibi yaklaşık 90 </a:t>
            </a:r>
            <a:r>
              <a:rPr lang="tr-TR" altLang="tr-TR" sz="1600" dirty="0" err="1" smtClean="0">
                <a:latin typeface="Book Antiqua" pitchFamily="18" charset="0"/>
              </a:rPr>
              <a:t>dB</a:t>
            </a:r>
            <a:r>
              <a:rPr lang="tr-TR" altLang="tr-TR" sz="1600" dirty="0" smtClean="0">
                <a:latin typeface="Book Antiqua" pitchFamily="18" charset="0"/>
              </a:rPr>
              <a:t> şiddetindeki sese, sessiz ortamda uyumaya alışkınlarsa konuşma sesi gibi yaklaşık 50 </a:t>
            </a:r>
            <a:r>
              <a:rPr lang="tr-TR" altLang="tr-TR" sz="1600" dirty="0" err="1" smtClean="0">
                <a:latin typeface="Book Antiqua" pitchFamily="18" charset="0"/>
              </a:rPr>
              <a:t>dB</a:t>
            </a:r>
            <a:r>
              <a:rPr lang="tr-TR" altLang="tr-TR" sz="1600" dirty="0" smtClean="0">
                <a:latin typeface="Book Antiqua" pitchFamily="18" charset="0"/>
              </a:rPr>
              <a:t> şiddetindeki sese uyanarak tepki verirler. Bu özellik işitme kaybının tanımlanmasında mutlaka değerlendirilmelidir. </a:t>
            </a:r>
          </a:p>
        </p:txBody>
      </p:sp>
      <p:sp>
        <p:nvSpPr>
          <p:cNvPr id="2" name="Slayt Numarası Yer Tutucusu 1"/>
          <p:cNvSpPr>
            <a:spLocks noGrp="1"/>
          </p:cNvSpPr>
          <p:nvPr>
            <p:ph type="sldNum" sz="quarter" idx="12"/>
          </p:nvPr>
        </p:nvSpPr>
        <p:spPr/>
        <p:txBody>
          <a:bodyPr/>
          <a:lstStyle/>
          <a:p>
            <a:pPr>
              <a:defRPr/>
            </a:pPr>
            <a:fld id="{505736B4-2321-4BD2-A5CA-35B9D90361AC}" type="slidenum">
              <a:rPr lang="tr-TR" altLang="en-US"/>
              <a:pPr>
                <a:defRPr/>
              </a:pPr>
              <a:t>9</a:t>
            </a:fld>
            <a:endParaRPr lang="tr-TR"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884</TotalTime>
  <Words>2816</Words>
  <Application>Microsoft Office PowerPoint</Application>
  <PresentationFormat>Ekran Gösterisi (4:3)</PresentationFormat>
  <Paragraphs>321</Paragraphs>
  <Slides>43</Slides>
  <Notes>0</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Akış</vt:lpstr>
      <vt:lpstr>ŞUBAT İŞİTME ENGELLİLER FARKINDALIK AYI</vt:lpstr>
      <vt:lpstr>PowerPoint Sunusu</vt:lpstr>
      <vt:lpstr>İşitme engeli ne demektir?</vt:lpstr>
      <vt:lpstr>İşitme Kayıplarının Sınıflandırılması </vt:lpstr>
      <vt:lpstr>PowerPoint Sunusu</vt:lpstr>
      <vt:lpstr>PowerPoint Sunusu</vt:lpstr>
      <vt:lpstr>PowerPoint Sunusu</vt:lpstr>
      <vt:lpstr>Bebeğinizin ve çocuğunuzun, aşağıda sıralanan davranışları göstermemesi işitme kaybının erken teşhisi için çok önemlidir:</vt:lpstr>
      <vt:lpstr>PowerPoint Sunusu</vt:lpstr>
      <vt:lpstr>PowerPoint Sunusu</vt:lpstr>
      <vt:lpstr>İşitme engelli çocuktan dil ve konuşma gelişimini etkileyen faktörler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İşitme Cihazı Tipleri </vt:lpstr>
      <vt:lpstr>Koklear implant</vt:lpstr>
      <vt:lpstr>İşitme engelli bireylerin karşılaştığı sorun alanları</vt:lpstr>
      <vt:lpstr>Dil ve konuşma</vt:lpstr>
      <vt:lpstr>Bilişsel </vt:lpstr>
      <vt:lpstr>Motor koordinasyon</vt:lpstr>
      <vt:lpstr>Duygusal sosyal</vt:lpstr>
      <vt:lpstr>Aileye Öneriler </vt:lpstr>
      <vt:lpstr>PowerPoint Sunusu</vt:lpstr>
      <vt:lpstr>PowerPoint Sunusu</vt:lpstr>
      <vt:lpstr>PowerPoint Sunusu</vt:lpstr>
      <vt:lpstr>Öğretmene Öneriler</vt:lpstr>
      <vt:lpstr>PowerPoint Sunusu</vt:lpstr>
      <vt:lpstr>PowerPoint Sunusu</vt:lpstr>
      <vt:lpstr>PowerPoint Sunusu</vt:lpstr>
      <vt:lpstr>PowerPoint Sunusu</vt:lpstr>
      <vt:lpstr>PowerPoint Sunusu</vt:lpstr>
      <vt:lpstr>PowerPoint Sunusu</vt:lpstr>
      <vt:lpstr>PowerPoint Sunusu</vt:lpstr>
      <vt:lpstr>DİNLEDİĞİNİZ İÇİN 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EMİN KOC</cp:lastModifiedBy>
  <cp:revision>37</cp:revision>
  <cp:lastPrinted>1601-01-01T00:00:00Z</cp:lastPrinted>
  <dcterms:created xsi:type="dcterms:W3CDTF">1601-01-01T00:00:00Z</dcterms:created>
  <dcterms:modified xsi:type="dcterms:W3CDTF">2020-02-06T06:35:43Z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