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3" r:id="rId2"/>
    <p:sldId id="293" r:id="rId3"/>
    <p:sldId id="338" r:id="rId4"/>
    <p:sldId id="294" r:id="rId5"/>
    <p:sldId id="334" r:id="rId6"/>
    <p:sldId id="339" r:id="rId7"/>
    <p:sldId id="340" r:id="rId8"/>
    <p:sldId id="295" r:id="rId9"/>
    <p:sldId id="296" r:id="rId10"/>
    <p:sldId id="333" r:id="rId11"/>
    <p:sldId id="341" r:id="rId12"/>
    <p:sldId id="342" r:id="rId13"/>
    <p:sldId id="343" r:id="rId14"/>
    <p:sldId id="311" r:id="rId15"/>
    <p:sldId id="344" r:id="rId16"/>
    <p:sldId id="297" r:id="rId17"/>
    <p:sldId id="298" r:id="rId18"/>
    <p:sldId id="345" r:id="rId19"/>
    <p:sldId id="346" r:id="rId20"/>
    <p:sldId id="299" r:id="rId21"/>
    <p:sldId id="329" r:id="rId22"/>
    <p:sldId id="300" r:id="rId23"/>
    <p:sldId id="328" r:id="rId24"/>
    <p:sldId id="301" r:id="rId25"/>
    <p:sldId id="324" r:id="rId26"/>
    <p:sldId id="325" r:id="rId27"/>
    <p:sldId id="326" r:id="rId28"/>
    <p:sldId id="327" r:id="rId29"/>
    <p:sldId id="335" r:id="rId30"/>
    <p:sldId id="336" r:id="rId31"/>
    <p:sldId id="337" r:id="rId32"/>
    <p:sldId id="290"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5" d="100"/>
          <a:sy n="75" d="100"/>
        </p:scale>
        <p:origin x="-54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30F58B3-98F1-4039-84B8-E06A89D9592A}" type="datetimeFigureOut">
              <a:rPr lang="tr-TR" smtClean="0"/>
              <a:pPr/>
              <a:t>22.01.2021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229265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30F58B3-98F1-4039-84B8-E06A89D9592A}" type="datetimeFigureOut">
              <a:rPr lang="tr-TR" smtClean="0"/>
              <a:pPr/>
              <a:t>22.01.2021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46167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30F58B3-98F1-4039-84B8-E06A89D9592A}" type="datetimeFigureOut">
              <a:rPr lang="tr-TR" smtClean="0"/>
              <a:pPr/>
              <a:t>22.01.2021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206433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30F58B3-98F1-4039-84B8-E06A89D9592A}" type="datetimeFigureOut">
              <a:rPr lang="tr-TR" smtClean="0"/>
              <a:pPr/>
              <a:t>22.01.2021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347737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44"/>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30F58B3-98F1-4039-84B8-E06A89D9592A}" type="datetimeFigureOut">
              <a:rPr lang="tr-TR" smtClean="0"/>
              <a:pPr/>
              <a:t>22.01.2021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32961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30F58B3-98F1-4039-84B8-E06A89D9592A}" type="datetimeFigureOut">
              <a:rPr lang="tr-TR" smtClean="0"/>
              <a:pPr/>
              <a:t>22.01.2021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80698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3"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30F58B3-98F1-4039-84B8-E06A89D9592A}" type="datetimeFigureOut">
              <a:rPr lang="tr-TR" smtClean="0"/>
              <a:pPr/>
              <a:t>22.01.2021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322175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30F58B3-98F1-4039-84B8-E06A89D9592A}" type="datetimeFigureOut">
              <a:rPr lang="tr-TR" smtClean="0"/>
              <a:pPr/>
              <a:t>22.01.2021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3075652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30F58B3-98F1-4039-84B8-E06A89D9592A}" type="datetimeFigureOut">
              <a:rPr lang="tr-TR" smtClean="0"/>
              <a:pPr/>
              <a:t>22.01.2021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186106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30F58B3-98F1-4039-84B8-E06A89D9592A}" type="datetimeFigureOut">
              <a:rPr lang="tr-TR" smtClean="0"/>
              <a:pPr/>
              <a:t>22.01.2021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127308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30F58B3-98F1-4039-84B8-E06A89D9592A}" type="datetimeFigureOut">
              <a:rPr lang="tr-TR" smtClean="0"/>
              <a:pPr/>
              <a:t>22.01.2021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211129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58B3-98F1-4039-84B8-E06A89D9592A}" type="datetimeFigureOut">
              <a:rPr lang="tr-TR" smtClean="0"/>
              <a:pPr/>
              <a:t>22.01.2021</a:t>
            </a:fld>
            <a:endParaRPr lang="tr-TR"/>
          </a:p>
        </p:txBody>
      </p:sp>
      <p:sp>
        <p:nvSpPr>
          <p:cNvPr id="5" name="Altbilgi Yer Tutucusu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F02C1-5F33-4021-A41E-A1E696F015A4}" type="slidenum">
              <a:rPr lang="tr-TR" smtClean="0"/>
              <a:pPr/>
              <a:t>‹#›</a:t>
            </a:fld>
            <a:endParaRPr lang="tr-TR"/>
          </a:p>
        </p:txBody>
      </p:sp>
    </p:spTree>
    <p:extLst>
      <p:ext uri="{BB962C8B-B14F-4D97-AF65-F5344CB8AC3E}">
        <p14:creationId xmlns:p14="http://schemas.microsoft.com/office/powerpoint/2010/main" xmlns="" val="141790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basarisiralamalari.com/lise-taban-puanlari-ve-yuzdelik-dilimleri-lgs-meb/"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slegimhayatim.meb.gov.tr/photos/2020/06/04/yetenek-sinavi-e-kilavuzu-2_5ed8c92575a6c.pdf" TargetMode="External"/><Relationship Id="rId2" Type="http://schemas.openxmlformats.org/officeDocument/2006/relationships/hyperlink" Target="http://meslek.eba.gov.tr/gsl.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slegimhayatim.meb.gov.tr/photos/2020/06/04/yetenek-sinavi-e-kilavuzu-2_5ed8c92575a6c.pdf" TargetMode="External"/><Relationship Id="rId2" Type="http://schemas.openxmlformats.org/officeDocument/2006/relationships/hyperlink" Target="http://meslek.eba.gov.tr/spor-lisesi.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meslek.eba.gov.tr/cerceve.ph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meslek.eba.gov.tr/cerceve.ph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hyperlink" Target="http://meslek.eba.gov.tr/cerceve.php" TargetMode="External"/><Relationship Id="rId1" Type="http://schemas.openxmlformats.org/officeDocument/2006/relationships/slideLayout" Target="../slideLayouts/slideLayout2.xml"/><Relationship Id="rId5" Type="http://schemas.openxmlformats.org/officeDocument/2006/relationships/hyperlink" Target="http://www.alantercihleri.com/" TargetMode="External"/><Relationship Id="rId4" Type="http://schemas.openxmlformats.org/officeDocument/2006/relationships/hyperlink" Target="http://mtegm.meb.gov.tr/kurumlar/"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meslegimhayatim.meb.gov.tr/egitim/mesleki-egiti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maol.meb.gov.tr/" TargetMode="External"/><Relationship Id="rId2" Type="http://schemas.openxmlformats.org/officeDocument/2006/relationships/hyperlink" Target="https://aol.meb.gov.tr/" TargetMode="External"/><Relationship Id="rId1" Type="http://schemas.openxmlformats.org/officeDocument/2006/relationships/slideLayout" Target="../slideLayouts/slideLayout2.xml"/><Relationship Id="rId4" Type="http://schemas.openxmlformats.org/officeDocument/2006/relationships/hyperlink" Target="https://aoihl.meb.gov.t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asarisiralamalari.com/lise-taban-puanlari-ve-yuzdelik-dilimleri-lgs-me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 LİSEYE YERLEŞTİRME NASIL YAPILMAKTADIR.</a:t>
            </a:r>
            <a:endParaRPr lang="tr-TR" dirty="0"/>
          </a:p>
        </p:txBody>
      </p:sp>
      <p:sp>
        <p:nvSpPr>
          <p:cNvPr id="3" name="2 İçerik Yer Tutucusu"/>
          <p:cNvSpPr>
            <a:spLocks noGrp="1"/>
          </p:cNvSpPr>
          <p:nvPr>
            <p:ph idx="1"/>
          </p:nvPr>
        </p:nvSpPr>
        <p:spPr/>
        <p:txBody>
          <a:bodyPr/>
          <a:lstStyle/>
          <a:p>
            <a:pPr>
              <a:buNone/>
            </a:pPr>
            <a:endParaRPr lang="tr-TR" dirty="0" smtClean="0"/>
          </a:p>
          <a:p>
            <a:pPr>
              <a:buNone/>
            </a:pPr>
            <a:r>
              <a:rPr lang="tr-TR" sz="3600" dirty="0" smtClean="0"/>
              <a:t>1-  </a:t>
            </a:r>
            <a:r>
              <a:rPr lang="tr-TR" sz="3600" dirty="0" smtClean="0">
                <a:solidFill>
                  <a:srgbClr val="FF0000"/>
                </a:solidFill>
              </a:rPr>
              <a:t>MERKEZİ YERLEŞTİRME</a:t>
            </a:r>
            <a:r>
              <a:rPr lang="tr-TR" sz="3600" dirty="0" smtClean="0"/>
              <a:t> (LGS PUANI)</a:t>
            </a:r>
          </a:p>
          <a:p>
            <a:pPr>
              <a:buNone/>
            </a:pPr>
            <a:endParaRPr lang="tr-TR" sz="3600" dirty="0" smtClean="0"/>
          </a:p>
          <a:p>
            <a:pPr>
              <a:buNone/>
            </a:pPr>
            <a:r>
              <a:rPr lang="tr-TR" sz="3600" dirty="0" smtClean="0"/>
              <a:t>2-</a:t>
            </a:r>
            <a:r>
              <a:rPr lang="tr-TR" sz="3600" dirty="0" smtClean="0">
                <a:solidFill>
                  <a:srgbClr val="FF0000"/>
                </a:solidFill>
              </a:rPr>
              <a:t>YEREL YERLEŞTİRME:</a:t>
            </a:r>
            <a:r>
              <a:rPr lang="tr-TR" sz="3600" dirty="0" smtClean="0">
                <a:solidFill>
                  <a:srgbClr val="0070C0"/>
                </a:solidFill>
              </a:rPr>
              <a:t>ADRESE DAYALI </a:t>
            </a:r>
            <a:r>
              <a:rPr lang="tr-TR" sz="3600" dirty="0" smtClean="0"/>
              <a:t>(OKUL PUANI)</a:t>
            </a:r>
          </a:p>
          <a:p>
            <a:pPr>
              <a:buNone/>
            </a:pPr>
            <a:endParaRPr lang="tr-TR" sz="3600" dirty="0" smtClean="0"/>
          </a:p>
          <a:p>
            <a:pPr>
              <a:buNone/>
            </a:pPr>
            <a:r>
              <a:rPr lang="tr-TR" sz="3600" dirty="0" smtClean="0"/>
              <a:t>3-</a:t>
            </a:r>
            <a:r>
              <a:rPr lang="tr-TR" sz="3600" dirty="0" smtClean="0">
                <a:solidFill>
                  <a:srgbClr val="FF0000"/>
                </a:solidFill>
              </a:rPr>
              <a:t>YETENEK SINAVI İLE YERLEŞTİRME </a:t>
            </a:r>
            <a:r>
              <a:rPr lang="tr-TR" sz="3600" dirty="0" smtClean="0"/>
              <a:t>(YETENEK SINAVI PUANI)</a:t>
            </a:r>
            <a:endParaRPr lang="tr-T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GOP LİSESİ</a:t>
            </a:r>
            <a:endParaRPr lang="tr-TR" dirty="0"/>
          </a:p>
        </p:txBody>
      </p:sp>
      <p:sp>
        <p:nvSpPr>
          <p:cNvPr id="3" name="2 İçerik Yer Tutucusu"/>
          <p:cNvSpPr>
            <a:spLocks noGrp="1"/>
          </p:cNvSpPr>
          <p:nvPr>
            <p:ph idx="1"/>
          </p:nvPr>
        </p:nvSpPr>
        <p:spPr/>
        <p:txBody>
          <a:bodyPr>
            <a:normAutofit/>
          </a:bodyPr>
          <a:lstStyle/>
          <a:p>
            <a:pPr lvl="2">
              <a:buNone/>
            </a:pPr>
            <a:r>
              <a:rPr lang="tr-TR" sz="4800" dirty="0" smtClean="0">
                <a:solidFill>
                  <a:srgbClr val="FF0000"/>
                </a:solidFill>
              </a:rPr>
              <a:t>               KONTENJAN 204</a:t>
            </a:r>
          </a:p>
          <a:p>
            <a:pPr algn="ctr">
              <a:buNone/>
            </a:pPr>
            <a:endParaRPr lang="tr-TR" sz="4800" dirty="0" smtClean="0">
              <a:solidFill>
                <a:srgbClr val="FF0000"/>
              </a:solidFill>
            </a:endParaRPr>
          </a:p>
          <a:p>
            <a:pPr algn="ctr">
              <a:buNone/>
            </a:pPr>
            <a:r>
              <a:rPr lang="tr-TR" sz="4800" dirty="0" smtClean="0">
                <a:solidFill>
                  <a:srgbClr val="FF0000"/>
                </a:solidFill>
                <a:hlinkClick r:id="rId2"/>
              </a:rPr>
              <a:t>YÜZDELİK DİLİM 8,27</a:t>
            </a:r>
            <a:endParaRPr lang="tr-TR" sz="4800" dirty="0" smtClean="0">
              <a:solidFill>
                <a:srgbClr val="FF0000"/>
              </a:solidFill>
            </a:endParaRPr>
          </a:p>
          <a:p>
            <a:pPr algn="ctr"/>
            <a:endParaRPr lang="tr-TR" sz="48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ERBAA YILMAZ KAYALAR FEN LİSESİ</a:t>
            </a:r>
            <a:endParaRPr lang="tr-TR" dirty="0"/>
          </a:p>
        </p:txBody>
      </p:sp>
      <p:pic>
        <p:nvPicPr>
          <p:cNvPr id="3074" name="Picture 2" descr="C:\Users\WIN7\Desktop\ERBAA FEN.jpg"/>
          <p:cNvPicPr>
            <a:picLocks noGrp="1" noChangeAspect="1" noChangeArrowheads="1"/>
          </p:cNvPicPr>
          <p:nvPr>
            <p:ph idx="1"/>
          </p:nvPr>
        </p:nvPicPr>
        <p:blipFill>
          <a:blip r:embed="rId2"/>
          <a:srcRect/>
          <a:stretch>
            <a:fillRect/>
          </a:stretch>
        </p:blipFill>
        <p:spPr bwMode="auto">
          <a:xfrm>
            <a:off x="571500" y="1714500"/>
            <a:ext cx="10553700" cy="4864100"/>
          </a:xfrm>
          <a:prstGeom prst="rect">
            <a:avLst/>
          </a:prstGeom>
          <a:noFill/>
        </p:spPr>
      </p:pic>
      <p:sp>
        <p:nvSpPr>
          <p:cNvPr id="9" name="8 Metin kutusu"/>
          <p:cNvSpPr txBox="1"/>
          <p:nvPr/>
        </p:nvSpPr>
        <p:spPr>
          <a:xfrm>
            <a:off x="749300" y="4038600"/>
            <a:ext cx="3340100" cy="2062103"/>
          </a:xfrm>
          <a:prstGeom prst="rect">
            <a:avLst/>
          </a:prstGeom>
          <a:solidFill>
            <a:schemeClr val="bg1"/>
          </a:solidFill>
        </p:spPr>
        <p:txBody>
          <a:bodyPr wrap="square" rtlCol="0">
            <a:spAutoFit/>
          </a:bodyPr>
          <a:lstStyle/>
          <a:p>
            <a:pPr algn="ctr"/>
            <a:r>
              <a:rPr lang="tr-TR" sz="3200" u="sng" dirty="0" smtClean="0">
                <a:solidFill>
                  <a:srgbClr val="FF0000"/>
                </a:solidFill>
              </a:rPr>
              <a:t>KONTENJAN</a:t>
            </a:r>
            <a:r>
              <a:rPr lang="tr-TR" sz="3200" dirty="0" smtClean="0"/>
              <a:t>  </a:t>
            </a:r>
          </a:p>
          <a:p>
            <a:pPr algn="ctr"/>
            <a:r>
              <a:rPr lang="tr-TR" sz="3200" dirty="0" smtClean="0"/>
              <a:t>136</a:t>
            </a:r>
          </a:p>
          <a:p>
            <a:pPr algn="ctr"/>
            <a:r>
              <a:rPr lang="tr-TR" sz="3200" u="sng" dirty="0" smtClean="0">
                <a:solidFill>
                  <a:srgbClr val="FF0000"/>
                </a:solidFill>
              </a:rPr>
              <a:t>YÜZDELİK DİLİM </a:t>
            </a:r>
            <a:r>
              <a:rPr lang="tr-TR" sz="3200" dirty="0" smtClean="0"/>
              <a:t>8.77</a:t>
            </a:r>
            <a:endParaRPr lang="tr-TR"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b="1" dirty="0" smtClean="0"/>
              <a:t>NİKSAR PROF.DR.EROL TURAÇLI FEN LİSESİ</a:t>
            </a:r>
            <a:endParaRPr lang="tr-TR" sz="3600" b="1" dirty="0"/>
          </a:p>
        </p:txBody>
      </p:sp>
      <p:pic>
        <p:nvPicPr>
          <p:cNvPr id="4098" name="Picture 2" descr="C:\Users\WIN7\Desktop\NİKSAR FEN.jpg"/>
          <p:cNvPicPr>
            <a:picLocks noGrp="1" noChangeAspect="1" noChangeArrowheads="1"/>
          </p:cNvPicPr>
          <p:nvPr>
            <p:ph idx="1"/>
          </p:nvPr>
        </p:nvPicPr>
        <p:blipFill>
          <a:blip r:embed="rId2"/>
          <a:srcRect/>
          <a:stretch>
            <a:fillRect/>
          </a:stretch>
        </p:blipFill>
        <p:spPr bwMode="auto">
          <a:xfrm>
            <a:off x="850900" y="1877219"/>
            <a:ext cx="10655300" cy="4248150"/>
          </a:xfrm>
          <a:prstGeom prst="rect">
            <a:avLst/>
          </a:prstGeom>
          <a:noFill/>
        </p:spPr>
      </p:pic>
      <p:sp>
        <p:nvSpPr>
          <p:cNvPr id="5" name="4 Metin kutusu"/>
          <p:cNvSpPr txBox="1"/>
          <p:nvPr/>
        </p:nvSpPr>
        <p:spPr>
          <a:xfrm>
            <a:off x="876300" y="4038600"/>
            <a:ext cx="2971800" cy="2062103"/>
          </a:xfrm>
          <a:prstGeom prst="rect">
            <a:avLst/>
          </a:prstGeom>
          <a:solidFill>
            <a:schemeClr val="bg1"/>
          </a:solidFill>
        </p:spPr>
        <p:txBody>
          <a:bodyPr wrap="square" rtlCol="0">
            <a:spAutoFit/>
          </a:bodyPr>
          <a:lstStyle/>
          <a:p>
            <a:pPr algn="ctr"/>
            <a:r>
              <a:rPr lang="tr-TR" sz="3200" u="sng" dirty="0" smtClean="0">
                <a:solidFill>
                  <a:srgbClr val="FF0000"/>
                </a:solidFill>
              </a:rPr>
              <a:t>KONTENJAN</a:t>
            </a:r>
            <a:r>
              <a:rPr lang="tr-TR" sz="3200" dirty="0" smtClean="0"/>
              <a:t>  </a:t>
            </a:r>
          </a:p>
          <a:p>
            <a:pPr algn="ctr"/>
            <a:r>
              <a:rPr lang="tr-TR" sz="3200" dirty="0" smtClean="0"/>
              <a:t>102</a:t>
            </a:r>
          </a:p>
          <a:p>
            <a:pPr algn="ctr"/>
            <a:r>
              <a:rPr lang="tr-TR" sz="3200" u="sng" dirty="0" smtClean="0">
                <a:solidFill>
                  <a:srgbClr val="FF0000"/>
                </a:solidFill>
              </a:rPr>
              <a:t>YÜZDELİK DİLİM </a:t>
            </a:r>
            <a:r>
              <a:rPr lang="tr-TR" sz="3200" u="sng" dirty="0" smtClean="0"/>
              <a:t>11</a:t>
            </a:r>
            <a:r>
              <a:rPr lang="tr-TR" sz="3200" dirty="0" smtClean="0"/>
              <a:t>.77</a:t>
            </a:r>
            <a:endParaRPr lang="tr-TR"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22229"/>
            <a:ext cx="10515600" cy="1325563"/>
          </a:xfrm>
        </p:spPr>
        <p:txBody>
          <a:bodyPr/>
          <a:lstStyle/>
          <a:p>
            <a:pPr algn="ctr"/>
            <a:r>
              <a:rPr lang="tr-TR" dirty="0" smtClean="0"/>
              <a:t>TURHAL ŞEKER FEN LİSESİ</a:t>
            </a:r>
            <a:endParaRPr lang="tr-TR" dirty="0"/>
          </a:p>
        </p:txBody>
      </p:sp>
      <p:pic>
        <p:nvPicPr>
          <p:cNvPr id="5122" name="Picture 2" descr="C:\Users\WIN7\Desktop\TURHAL FEN.jpg"/>
          <p:cNvPicPr>
            <a:picLocks noGrp="1" noChangeAspect="1" noChangeArrowheads="1"/>
          </p:cNvPicPr>
          <p:nvPr>
            <p:ph idx="1"/>
          </p:nvPr>
        </p:nvPicPr>
        <p:blipFill>
          <a:blip r:embed="rId2"/>
          <a:srcRect/>
          <a:stretch>
            <a:fillRect/>
          </a:stretch>
        </p:blipFill>
        <p:spPr bwMode="auto">
          <a:xfrm>
            <a:off x="850900" y="1079500"/>
            <a:ext cx="10629900" cy="5308600"/>
          </a:xfrm>
          <a:prstGeom prst="rect">
            <a:avLst/>
          </a:prstGeom>
          <a:noFill/>
        </p:spPr>
      </p:pic>
      <p:sp>
        <p:nvSpPr>
          <p:cNvPr id="5" name="4 Metin kutusu"/>
          <p:cNvSpPr txBox="1"/>
          <p:nvPr/>
        </p:nvSpPr>
        <p:spPr>
          <a:xfrm>
            <a:off x="749300" y="4038600"/>
            <a:ext cx="3340100" cy="2062103"/>
          </a:xfrm>
          <a:prstGeom prst="rect">
            <a:avLst/>
          </a:prstGeom>
          <a:solidFill>
            <a:schemeClr val="bg1"/>
          </a:solidFill>
        </p:spPr>
        <p:txBody>
          <a:bodyPr wrap="square" rtlCol="0">
            <a:spAutoFit/>
          </a:bodyPr>
          <a:lstStyle/>
          <a:p>
            <a:pPr algn="ctr"/>
            <a:r>
              <a:rPr lang="tr-TR" sz="3200" u="sng" dirty="0" smtClean="0">
                <a:solidFill>
                  <a:srgbClr val="FF0000"/>
                </a:solidFill>
              </a:rPr>
              <a:t>KONTENJAN</a:t>
            </a:r>
            <a:r>
              <a:rPr lang="tr-TR" sz="3200" dirty="0" smtClean="0"/>
              <a:t>  </a:t>
            </a:r>
          </a:p>
          <a:p>
            <a:pPr algn="ctr"/>
            <a:r>
              <a:rPr lang="tr-TR" sz="3200" dirty="0" smtClean="0"/>
              <a:t>136</a:t>
            </a:r>
          </a:p>
          <a:p>
            <a:pPr algn="ctr"/>
            <a:r>
              <a:rPr lang="tr-TR" sz="3200" u="sng" dirty="0" smtClean="0">
                <a:solidFill>
                  <a:srgbClr val="FF0000"/>
                </a:solidFill>
              </a:rPr>
              <a:t>YÜZDELİK DİLİM </a:t>
            </a:r>
            <a:r>
              <a:rPr lang="tr-TR" sz="3200" u="sng" dirty="0" smtClean="0"/>
              <a:t>13</a:t>
            </a:r>
            <a:r>
              <a:rPr lang="tr-TR" sz="3200" dirty="0" smtClean="0"/>
              <a:t>.28</a:t>
            </a:r>
            <a:endParaRPr lang="tr-TR"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SOSYAL BİLİMLER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SOSYAL BİLİMLER LİSELERİ: EDEBİYAT VE SOSYAL BİLİMLER ALANLARINDA İLGİ VE YETENEKLERİ ÜST DÜZEYDE OLAN ÖĞRENCİLERİ YÜKSEK ÖĞRETİME HAZIRLAYARAK EDEBİYAT VE SOSYAL BİLİMLER ALANLARINDA İHTİYAÇ DUYULAN ÜSTÜN NİTELİKLİ BİLİM İNSANLARININ YETİŞTİRİLMESİNE KAYNAKLIK ETMEK AMACIYLA KURULAN LİSELERDİR</a:t>
            </a:r>
          </a:p>
          <a:p>
            <a:r>
              <a:rPr lang="tr-TR" dirty="0" smtClean="0">
                <a:solidFill>
                  <a:srgbClr val="002060"/>
                </a:solidFill>
              </a:rPr>
              <a:t>LGS PUANI İLE ÖĞRENCİ ALMAKTADIR</a:t>
            </a:r>
            <a:endParaRPr lang="tr-TR"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WIN7\Desktop\sosyal bilimler.jpg"/>
          <p:cNvPicPr>
            <a:picLocks noGrp="1" noChangeAspect="1" noChangeArrowheads="1"/>
          </p:cNvPicPr>
          <p:nvPr>
            <p:ph idx="1"/>
          </p:nvPr>
        </p:nvPicPr>
        <p:blipFill>
          <a:blip r:embed="rId2"/>
          <a:srcRect/>
          <a:stretch>
            <a:fillRect/>
          </a:stretch>
        </p:blipFill>
        <p:spPr bwMode="auto">
          <a:xfrm>
            <a:off x="584200" y="241300"/>
            <a:ext cx="11150600" cy="6299200"/>
          </a:xfrm>
          <a:prstGeom prst="rect">
            <a:avLst/>
          </a:prstGeom>
          <a:noFill/>
        </p:spPr>
      </p:pic>
      <p:sp>
        <p:nvSpPr>
          <p:cNvPr id="5" name="4 Metin kutusu"/>
          <p:cNvSpPr txBox="1"/>
          <p:nvPr/>
        </p:nvSpPr>
        <p:spPr>
          <a:xfrm>
            <a:off x="8343900" y="4584700"/>
            <a:ext cx="3340100" cy="2062103"/>
          </a:xfrm>
          <a:prstGeom prst="rect">
            <a:avLst/>
          </a:prstGeom>
          <a:solidFill>
            <a:schemeClr val="bg1"/>
          </a:solidFill>
        </p:spPr>
        <p:txBody>
          <a:bodyPr wrap="square" rtlCol="0">
            <a:spAutoFit/>
          </a:bodyPr>
          <a:lstStyle/>
          <a:p>
            <a:pPr algn="ctr"/>
            <a:r>
              <a:rPr lang="tr-TR" sz="3200" u="sng" dirty="0" smtClean="0">
                <a:solidFill>
                  <a:srgbClr val="FF0000"/>
                </a:solidFill>
              </a:rPr>
              <a:t>KONTENJAN</a:t>
            </a:r>
            <a:r>
              <a:rPr lang="tr-TR" sz="3200" dirty="0" smtClean="0"/>
              <a:t>  </a:t>
            </a:r>
          </a:p>
          <a:p>
            <a:pPr algn="ctr"/>
            <a:r>
              <a:rPr lang="tr-TR" sz="3200" dirty="0" smtClean="0"/>
              <a:t>170</a:t>
            </a:r>
          </a:p>
          <a:p>
            <a:pPr algn="ctr"/>
            <a:r>
              <a:rPr lang="tr-TR" sz="3200" u="sng" dirty="0" smtClean="0">
                <a:solidFill>
                  <a:srgbClr val="FF0000"/>
                </a:solidFill>
              </a:rPr>
              <a:t>YÜZDELİK DİLİM </a:t>
            </a:r>
            <a:r>
              <a:rPr lang="tr-TR" sz="3200" u="sng" dirty="0" smtClean="0"/>
              <a:t>15</a:t>
            </a:r>
            <a:r>
              <a:rPr lang="tr-TR" sz="3200" dirty="0" smtClean="0"/>
              <a:t>.96</a:t>
            </a:r>
            <a:endParaRPr lang="tr-TR"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FEN VE SOSYAL BİLİMLER PROGRAMI UYGULAYAN İMAM HATİP LİSELERİ</a:t>
            </a:r>
            <a:endParaRPr lang="tr-TR" dirty="0">
              <a:solidFill>
                <a:srgbClr val="FF0000"/>
              </a:solidFill>
            </a:endParaRPr>
          </a:p>
        </p:txBody>
      </p:sp>
      <p:sp>
        <p:nvSpPr>
          <p:cNvPr id="3" name="2 İçerik Yer Tutucusu"/>
          <p:cNvSpPr>
            <a:spLocks noGrp="1"/>
          </p:cNvSpPr>
          <p:nvPr>
            <p:ph idx="1"/>
          </p:nvPr>
        </p:nvSpPr>
        <p:spPr/>
        <p:txBody>
          <a:bodyPr>
            <a:normAutofit lnSpcReduction="10000"/>
          </a:bodyPr>
          <a:lstStyle/>
          <a:p>
            <a:r>
              <a:rPr lang="tr-TR" dirty="0" smtClean="0"/>
              <a:t> Anadolu İmam Hatip Liselerinde öğrenim görüp fen bilimlerine ve sosyal bilimlere ilgi duyan öğrencilerin kabiliyetleri doğrultusunda gelişmelerine destek vermek, rasyonel ve analitik düşünme becerilerini geliştirmek, </a:t>
            </a:r>
          </a:p>
          <a:p>
            <a:r>
              <a:rPr lang="tr-TR" dirty="0" smtClean="0"/>
              <a:t> Bilim ve medeniyet tarihimizde öne çıkan bilim insanlarını ve düşünürleri tanımalarını, onların hayatları, eserleri ve etkileri hakkında bilgi edinmelerini sağlamak, </a:t>
            </a:r>
          </a:p>
          <a:p>
            <a:r>
              <a:rPr lang="tr-TR" dirty="0" smtClean="0"/>
              <a:t> Öğrencilerin fen bilimleri ve sosyal bilimler alanında ilgi ve kabiliyetleri doğrultusunda daha donanımlı, özgüvenleri yüksek, kendi medeniyet değerlerinin farkında olarak yetişmelerine ve onların yükseköğrenime hazırlanmalarına katkı sağlamaktır.  </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5900" y="-41271"/>
            <a:ext cx="11684000" cy="1469722"/>
          </a:xfrm>
        </p:spPr>
        <p:txBody>
          <a:bodyPr>
            <a:normAutofit/>
          </a:bodyPr>
          <a:lstStyle/>
          <a:p>
            <a:r>
              <a:rPr lang="tr-TR" sz="3600" b="1" dirty="0" smtClean="0"/>
              <a:t>M.EMİN SARAÇ ANADOLU İMAM HATİP LİSESİ (KIZ)</a:t>
            </a:r>
            <a:endParaRPr lang="tr-TR" sz="3600" b="1" dirty="0"/>
          </a:p>
        </p:txBody>
      </p:sp>
      <p:pic>
        <p:nvPicPr>
          <p:cNvPr id="38913" name="Picture 1" descr="C:\Users\WIN7\Desktop\m.emin saraç.jpg"/>
          <p:cNvPicPr>
            <a:picLocks noGrp="1" noChangeAspect="1" noChangeArrowheads="1"/>
          </p:cNvPicPr>
          <p:nvPr>
            <p:ph idx="1"/>
          </p:nvPr>
        </p:nvPicPr>
        <p:blipFill>
          <a:blip r:embed="rId2"/>
          <a:srcRect/>
          <a:stretch>
            <a:fillRect/>
          </a:stretch>
        </p:blipFill>
        <p:spPr bwMode="auto">
          <a:xfrm>
            <a:off x="736600" y="1498600"/>
            <a:ext cx="10947400" cy="5308600"/>
          </a:xfrm>
          <a:prstGeom prst="rect">
            <a:avLst/>
          </a:prstGeom>
          <a:noFill/>
        </p:spPr>
      </p:pic>
      <p:sp>
        <p:nvSpPr>
          <p:cNvPr id="5" name="4 Metin kutusu"/>
          <p:cNvSpPr txBox="1"/>
          <p:nvPr/>
        </p:nvSpPr>
        <p:spPr>
          <a:xfrm>
            <a:off x="304800" y="1308100"/>
            <a:ext cx="3340100" cy="2062103"/>
          </a:xfrm>
          <a:prstGeom prst="rect">
            <a:avLst/>
          </a:prstGeom>
          <a:solidFill>
            <a:schemeClr val="bg1"/>
          </a:solidFill>
        </p:spPr>
        <p:txBody>
          <a:bodyPr wrap="square" rtlCol="0">
            <a:spAutoFit/>
          </a:bodyPr>
          <a:lstStyle/>
          <a:p>
            <a:pPr algn="ctr"/>
            <a:r>
              <a:rPr lang="tr-TR" sz="3200" b="1" u="sng" dirty="0" smtClean="0">
                <a:solidFill>
                  <a:srgbClr val="FF0000"/>
                </a:solidFill>
              </a:rPr>
              <a:t>KONTENJAN</a:t>
            </a:r>
            <a:r>
              <a:rPr lang="tr-TR" sz="3200" b="1" dirty="0" smtClean="0"/>
              <a:t>  </a:t>
            </a:r>
          </a:p>
          <a:p>
            <a:pPr algn="ctr"/>
            <a:r>
              <a:rPr lang="tr-TR" sz="3200" b="1" dirty="0" smtClean="0"/>
              <a:t>90</a:t>
            </a:r>
          </a:p>
          <a:p>
            <a:pPr algn="ctr"/>
            <a:r>
              <a:rPr lang="tr-TR" sz="3200" b="1" u="sng" dirty="0" smtClean="0">
                <a:solidFill>
                  <a:srgbClr val="FF0000"/>
                </a:solidFill>
              </a:rPr>
              <a:t>YÜZDELİK DİLİM </a:t>
            </a:r>
            <a:r>
              <a:rPr lang="tr-TR" sz="3200" b="1" u="sng" dirty="0" smtClean="0"/>
              <a:t>17,91</a:t>
            </a:r>
            <a:endParaRPr lang="tr-TR" sz="32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66700" y="85729"/>
            <a:ext cx="11899900" cy="1325563"/>
          </a:xfrm>
        </p:spPr>
        <p:txBody>
          <a:bodyPr>
            <a:normAutofit/>
          </a:bodyPr>
          <a:lstStyle/>
          <a:p>
            <a:r>
              <a:rPr lang="tr-TR" sz="4000" b="1" dirty="0" smtClean="0"/>
              <a:t>TOKAT ANADOLU İMAM HATİP LİSESİ (ERKEK)</a:t>
            </a:r>
            <a:endParaRPr lang="tr-TR" sz="4000" b="1" dirty="0"/>
          </a:p>
        </p:txBody>
      </p:sp>
      <p:pic>
        <p:nvPicPr>
          <p:cNvPr id="61442" name="Picture 2" descr="C:\Users\WIN7\Desktop\İMAM HATİP.jpg"/>
          <p:cNvPicPr>
            <a:picLocks noGrp="1" noChangeAspect="1" noChangeArrowheads="1"/>
          </p:cNvPicPr>
          <p:nvPr>
            <p:ph idx="1"/>
          </p:nvPr>
        </p:nvPicPr>
        <p:blipFill>
          <a:blip r:embed="rId2"/>
          <a:srcRect/>
          <a:stretch>
            <a:fillRect/>
          </a:stretch>
        </p:blipFill>
        <p:spPr bwMode="auto">
          <a:xfrm>
            <a:off x="342900" y="1397000"/>
            <a:ext cx="11366500" cy="5130800"/>
          </a:xfrm>
          <a:prstGeom prst="rect">
            <a:avLst/>
          </a:prstGeom>
          <a:noFill/>
        </p:spPr>
      </p:pic>
      <p:sp>
        <p:nvSpPr>
          <p:cNvPr id="5" name="4 Metin kutusu"/>
          <p:cNvSpPr txBox="1"/>
          <p:nvPr/>
        </p:nvSpPr>
        <p:spPr>
          <a:xfrm>
            <a:off x="304800" y="1308100"/>
            <a:ext cx="3340100" cy="2062103"/>
          </a:xfrm>
          <a:prstGeom prst="rect">
            <a:avLst/>
          </a:prstGeom>
          <a:solidFill>
            <a:schemeClr val="bg1"/>
          </a:solidFill>
        </p:spPr>
        <p:txBody>
          <a:bodyPr wrap="square" rtlCol="0">
            <a:spAutoFit/>
          </a:bodyPr>
          <a:lstStyle/>
          <a:p>
            <a:pPr algn="ctr"/>
            <a:r>
              <a:rPr lang="tr-TR" sz="3200" b="1" u="sng" dirty="0" smtClean="0">
                <a:solidFill>
                  <a:srgbClr val="FF0000"/>
                </a:solidFill>
              </a:rPr>
              <a:t>KONTENJAN</a:t>
            </a:r>
            <a:r>
              <a:rPr lang="tr-TR" sz="3200" b="1" dirty="0" smtClean="0"/>
              <a:t>  </a:t>
            </a:r>
          </a:p>
          <a:p>
            <a:pPr algn="ctr"/>
            <a:r>
              <a:rPr lang="tr-TR" sz="3200" b="1" dirty="0" smtClean="0"/>
              <a:t>170</a:t>
            </a:r>
          </a:p>
          <a:p>
            <a:pPr algn="ctr"/>
            <a:r>
              <a:rPr lang="tr-TR" sz="3200" b="1" u="sng" dirty="0" smtClean="0">
                <a:solidFill>
                  <a:srgbClr val="FF0000"/>
                </a:solidFill>
              </a:rPr>
              <a:t>YÜZDELİK DİLİM </a:t>
            </a:r>
            <a:r>
              <a:rPr lang="tr-TR" sz="3200" b="1" u="sng" dirty="0" smtClean="0"/>
              <a:t>36,77</a:t>
            </a:r>
            <a:endParaRPr lang="tr-TR" sz="32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
            <a:ext cx="11582400" cy="1690692"/>
          </a:xfrm>
        </p:spPr>
        <p:txBody>
          <a:bodyPr>
            <a:normAutofit/>
          </a:bodyPr>
          <a:lstStyle/>
          <a:p>
            <a:r>
              <a:rPr lang="tr-TR" sz="3600" b="1" dirty="0" smtClean="0"/>
              <a:t>ULUSLARARASI ANADOLU İMAM HATİP LİSESİ                                (ERKEK)</a:t>
            </a:r>
            <a:endParaRPr lang="tr-TR" sz="3600" b="1" dirty="0"/>
          </a:p>
        </p:txBody>
      </p:sp>
      <p:pic>
        <p:nvPicPr>
          <p:cNvPr id="62466" name="Picture 2" descr="C:\Users\WIN7\Desktop\EnMusTYXYAQo9ok.jpg"/>
          <p:cNvPicPr>
            <a:picLocks noGrp="1" noChangeAspect="1" noChangeArrowheads="1"/>
          </p:cNvPicPr>
          <p:nvPr>
            <p:ph idx="1"/>
          </p:nvPr>
        </p:nvPicPr>
        <p:blipFill>
          <a:blip r:embed="rId2"/>
          <a:srcRect/>
          <a:stretch>
            <a:fillRect/>
          </a:stretch>
        </p:blipFill>
        <p:spPr bwMode="auto">
          <a:xfrm>
            <a:off x="649357" y="1378226"/>
            <a:ext cx="11184833" cy="519485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FEN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AĞIRLIKLI OLARAK FEN VE MATEMATİK ALANINDA EĞİTİM VEREN OKULLARDIR.</a:t>
            </a:r>
          </a:p>
          <a:p>
            <a:r>
              <a:rPr lang="tr-TR" dirty="0" smtClean="0">
                <a:solidFill>
                  <a:srgbClr val="002060"/>
                </a:solidFill>
              </a:rPr>
              <a:t>MERKEZİ YERLEŞTİRME (LGS)PUANINA GÖRE TERCİH EDİLMEKTEDİR.</a:t>
            </a:r>
          </a:p>
          <a:p>
            <a:r>
              <a:rPr lang="tr-TR" dirty="0" smtClean="0"/>
              <a:t>LGS PUANI İLE TÜRKİYEDEKİ TÜM FEN LİSELERİ TERCİH EDİLEBİLMEKTEDİR.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GÜZEL SANATLAR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GÜZEL SANATLAR LİSELERİ, ÖĞRENCİLERE GÜZEL SANATLARLA İLGİLİ TEMEL BİLGİ VE BECERİLER KAZANDIRMAYI VE GÜZEL SANATLAR ALANINDA NİTELİKLİ İNSAN YETİŞTİRİLMESİNE KAYNAKLIK ETMEKTEDİR.</a:t>
            </a:r>
          </a:p>
          <a:p>
            <a:r>
              <a:rPr lang="tr-TR" dirty="0" smtClean="0"/>
              <a:t>ORTAOKUL/İMAM-HATİP ORTAOKULUNDAN O YIL MEZUN OLANLAR ARASINDA </a:t>
            </a:r>
            <a:r>
              <a:rPr lang="tr-TR" dirty="0" smtClean="0">
                <a:solidFill>
                  <a:srgbClr val="FF0000"/>
                </a:solidFill>
              </a:rPr>
              <a:t>YETENEK SINAVI </a:t>
            </a:r>
            <a:r>
              <a:rPr lang="tr-TR" dirty="0" smtClean="0"/>
              <a:t>İLE ÖĞRENCİ ALINMAKTADIR.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GÜZEL SANATLAR LİSESİ İLE İLGİLİ BAKABİLECEĞİNİZ İSTELER</a:t>
            </a:r>
            <a:endParaRPr lang="tr-TR" dirty="0"/>
          </a:p>
        </p:txBody>
      </p:sp>
      <p:sp>
        <p:nvSpPr>
          <p:cNvPr id="3" name="2 İçerik Yer Tutucusu"/>
          <p:cNvSpPr>
            <a:spLocks noGrp="1"/>
          </p:cNvSpPr>
          <p:nvPr>
            <p:ph idx="1"/>
          </p:nvPr>
        </p:nvSpPr>
        <p:spPr/>
        <p:txBody>
          <a:bodyPr/>
          <a:lstStyle/>
          <a:p>
            <a:endParaRPr lang="tr-TR" dirty="0" smtClean="0">
              <a:solidFill>
                <a:srgbClr val="0070C0"/>
              </a:solidFill>
            </a:endParaRPr>
          </a:p>
          <a:p>
            <a:r>
              <a:rPr lang="tr-TR" dirty="0" smtClean="0">
                <a:solidFill>
                  <a:srgbClr val="0070C0"/>
                </a:solidFill>
                <a:hlinkClick r:id="rId2"/>
              </a:rPr>
              <a:t>http://meslek.</a:t>
            </a:r>
            <a:r>
              <a:rPr lang="tr-TR" dirty="0" err="1" smtClean="0">
                <a:solidFill>
                  <a:srgbClr val="0070C0"/>
                </a:solidFill>
                <a:hlinkClick r:id="rId2"/>
              </a:rPr>
              <a:t>eba</a:t>
            </a:r>
            <a:r>
              <a:rPr lang="tr-TR" dirty="0" smtClean="0">
                <a:solidFill>
                  <a:srgbClr val="0070C0"/>
                </a:solidFill>
                <a:hlinkClick r:id="rId2"/>
              </a:rPr>
              <a:t>.gov.tr/</a:t>
            </a:r>
            <a:r>
              <a:rPr lang="tr-TR" dirty="0" err="1" smtClean="0">
                <a:solidFill>
                  <a:srgbClr val="0070C0"/>
                </a:solidFill>
                <a:hlinkClick r:id="rId2"/>
              </a:rPr>
              <a:t>gsl</a:t>
            </a:r>
            <a:r>
              <a:rPr lang="tr-TR" dirty="0" smtClean="0">
                <a:solidFill>
                  <a:srgbClr val="0070C0"/>
                </a:solidFill>
                <a:hlinkClick r:id="rId2"/>
              </a:rPr>
              <a:t>.</a:t>
            </a:r>
            <a:r>
              <a:rPr lang="tr-TR" dirty="0" err="1" smtClean="0">
                <a:solidFill>
                  <a:srgbClr val="0070C0"/>
                </a:solidFill>
                <a:hlinkClick r:id="rId2"/>
              </a:rPr>
              <a:t>htm</a:t>
            </a:r>
            <a:endParaRPr lang="tr-TR" dirty="0" smtClean="0">
              <a:solidFill>
                <a:srgbClr val="0070C0"/>
              </a:solidFill>
            </a:endParaRPr>
          </a:p>
          <a:p>
            <a:endParaRPr lang="tr-TR" dirty="0" smtClean="0">
              <a:solidFill>
                <a:srgbClr val="0070C0"/>
              </a:solidFill>
            </a:endParaRPr>
          </a:p>
          <a:p>
            <a:r>
              <a:rPr lang="tr-TR" dirty="0" smtClean="0">
                <a:solidFill>
                  <a:srgbClr val="0070C0"/>
                </a:solidFill>
                <a:hlinkClick r:id="rId3"/>
              </a:rPr>
              <a:t>https://meslegimhayatim.meb.gov.tr/photos/2020/06/04/yetenek-sinavi-e-kilavuzu-2_5ed8c92575a6c.pdf</a:t>
            </a:r>
            <a:endParaRPr lang="tr-TR" dirty="0" smtClean="0">
              <a:solidFill>
                <a:srgbClr val="0070C0"/>
              </a:solidFill>
            </a:endParaRPr>
          </a:p>
          <a:p>
            <a:pPr>
              <a:buNone/>
            </a:pPr>
            <a:r>
              <a:rPr lang="tr-TR" dirty="0" smtClean="0">
                <a:solidFill>
                  <a:srgbClr val="0070C0"/>
                </a:solidFill>
              </a:rPr>
              <a:t>(</a:t>
            </a:r>
            <a:r>
              <a:rPr lang="tr-TR" dirty="0" smtClean="0">
                <a:solidFill>
                  <a:srgbClr val="FF0000"/>
                </a:solidFill>
              </a:rPr>
              <a:t>2020 YILI KILAVUZU GEÇEN SENENİNDİR BİLGİ AMAÇLI BAKILABİLİR)</a:t>
            </a:r>
          </a:p>
          <a:p>
            <a:endParaRPr lang="tr-TR" dirty="0" smtClean="0">
              <a:solidFill>
                <a:srgbClr val="0070C0"/>
              </a:solidFill>
            </a:endParaRPr>
          </a:p>
          <a:p>
            <a:r>
              <a:rPr lang="tr-TR" dirty="0" smtClean="0">
                <a:solidFill>
                  <a:srgbClr val="0070C0"/>
                </a:solidFill>
              </a:rPr>
              <a:t>MERAK ETTİĞİNİZ OKULUN KENDİ İNTERNET SİTESİNE DE BAKABİLİRSİNİZ</a:t>
            </a:r>
            <a:endParaRPr lang="tr-TR" dirty="0" smtClean="0"/>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SPOR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SPOR LİSELERİ, ÖĞRENCİLERE BEDEN EĞİTİMİ VE SPOR ALANINDA TEMEL BİLGİ VE BECERİLER  KAZANDIRMAYI, BEDEN EĞİTİMİ VE SPOR ALANINDA NİTELİKLİ İNSAN YETİŞTİRİLMESİNE KAYNAKLIK ETMEKTEDİR. </a:t>
            </a:r>
          </a:p>
          <a:p>
            <a:r>
              <a:rPr lang="tr-TR" dirty="0" smtClean="0"/>
              <a:t>ORTAOKUL/İMAM-HATİP ORTAOKULUNDAN O YIL MEZUN OLANLAR ARASINDA </a:t>
            </a:r>
            <a:r>
              <a:rPr lang="tr-TR" dirty="0" smtClean="0">
                <a:solidFill>
                  <a:srgbClr val="FF0000"/>
                </a:solidFill>
              </a:rPr>
              <a:t>YETENEK SINAVI </a:t>
            </a:r>
            <a:r>
              <a:rPr lang="tr-TR" dirty="0" smtClean="0"/>
              <a:t>İLE ÖĞRENCİ ALINMAKTADIR.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SPOR LİSESİ İLE İLGİLİ BAKILABİLECEK SİTELER</a:t>
            </a:r>
            <a:endParaRPr lang="tr-TR" dirty="0"/>
          </a:p>
        </p:txBody>
      </p:sp>
      <p:sp>
        <p:nvSpPr>
          <p:cNvPr id="3" name="2 İçerik Yer Tutucusu"/>
          <p:cNvSpPr>
            <a:spLocks noGrp="1"/>
          </p:cNvSpPr>
          <p:nvPr>
            <p:ph idx="1"/>
          </p:nvPr>
        </p:nvSpPr>
        <p:spPr/>
        <p:txBody>
          <a:bodyPr/>
          <a:lstStyle/>
          <a:p>
            <a:endParaRPr lang="tr-TR" dirty="0" smtClean="0">
              <a:solidFill>
                <a:srgbClr val="0070C0"/>
              </a:solidFill>
            </a:endParaRPr>
          </a:p>
          <a:p>
            <a:r>
              <a:rPr lang="tr-TR" dirty="0" smtClean="0">
                <a:solidFill>
                  <a:srgbClr val="0070C0"/>
                </a:solidFill>
                <a:hlinkClick r:id="rId2"/>
              </a:rPr>
              <a:t>http://meslek.</a:t>
            </a:r>
            <a:r>
              <a:rPr lang="tr-TR" dirty="0" err="1" smtClean="0">
                <a:solidFill>
                  <a:srgbClr val="0070C0"/>
                </a:solidFill>
                <a:hlinkClick r:id="rId2"/>
              </a:rPr>
              <a:t>eba</a:t>
            </a:r>
            <a:r>
              <a:rPr lang="tr-TR" dirty="0" smtClean="0">
                <a:solidFill>
                  <a:srgbClr val="0070C0"/>
                </a:solidFill>
                <a:hlinkClick r:id="rId2"/>
              </a:rPr>
              <a:t>.gov.tr/spor-lisesi.</a:t>
            </a:r>
            <a:r>
              <a:rPr lang="tr-TR" dirty="0" err="1" smtClean="0">
                <a:solidFill>
                  <a:srgbClr val="0070C0"/>
                </a:solidFill>
                <a:hlinkClick r:id="rId2"/>
              </a:rPr>
              <a:t>htm</a:t>
            </a:r>
            <a:endParaRPr lang="tr-TR" dirty="0" smtClean="0">
              <a:solidFill>
                <a:srgbClr val="0070C0"/>
              </a:solidFill>
            </a:endParaRPr>
          </a:p>
          <a:p>
            <a:endParaRPr lang="tr-TR" dirty="0" smtClean="0">
              <a:solidFill>
                <a:srgbClr val="0070C0"/>
              </a:solidFill>
            </a:endParaRPr>
          </a:p>
          <a:p>
            <a:r>
              <a:rPr lang="tr-TR" dirty="0" smtClean="0">
                <a:solidFill>
                  <a:srgbClr val="0070C0"/>
                </a:solidFill>
                <a:hlinkClick r:id="rId3"/>
              </a:rPr>
              <a:t>https://meslegimhayatim.meb.gov.tr/photos/2020/06/04/yetenek-sinavi-e-kilavuzu-2_5ed8c92575a6c.pdf</a:t>
            </a:r>
            <a:endParaRPr lang="tr-TR" dirty="0" smtClean="0">
              <a:solidFill>
                <a:srgbClr val="0070C0"/>
              </a:solidFill>
            </a:endParaRPr>
          </a:p>
          <a:p>
            <a:pPr>
              <a:buNone/>
            </a:pPr>
            <a:r>
              <a:rPr lang="tr-TR" dirty="0" smtClean="0">
                <a:solidFill>
                  <a:srgbClr val="0070C0"/>
                </a:solidFill>
              </a:rPr>
              <a:t>(</a:t>
            </a:r>
            <a:r>
              <a:rPr lang="tr-TR" dirty="0" smtClean="0">
                <a:solidFill>
                  <a:srgbClr val="FF0000"/>
                </a:solidFill>
              </a:rPr>
              <a:t>2020 YILI KILAVUZU GEÇEN SENENİNDİR BİLGİ AMAÇLI BAKILABİLİR)</a:t>
            </a:r>
            <a:endParaRPr lang="tr-TR" dirty="0" smtClean="0">
              <a:solidFill>
                <a:srgbClr val="0070C0"/>
              </a:solidFill>
            </a:endParaRPr>
          </a:p>
          <a:p>
            <a:endParaRPr lang="tr-TR" dirty="0" smtClean="0">
              <a:solidFill>
                <a:srgbClr val="0070C0"/>
              </a:solidFill>
            </a:endParaRPr>
          </a:p>
          <a:p>
            <a:r>
              <a:rPr lang="tr-TR" dirty="0" smtClean="0">
                <a:solidFill>
                  <a:srgbClr val="0070C0"/>
                </a:solidFill>
              </a:rPr>
              <a:t>MERAK ETTİĞİNİZ OKULUN KENDİ İNTERNET SİTESİNE DE BAKABİLİRSİNİZ</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MESLEKİ VE TEKNİK ANADOLU LİSELERİ</a:t>
            </a:r>
            <a:endParaRPr lang="tr-TR" dirty="0"/>
          </a:p>
        </p:txBody>
      </p:sp>
      <p:sp>
        <p:nvSpPr>
          <p:cNvPr id="3" name="2 İçerik Yer Tutucusu"/>
          <p:cNvSpPr>
            <a:spLocks noGrp="1"/>
          </p:cNvSpPr>
          <p:nvPr>
            <p:ph idx="1"/>
          </p:nvPr>
        </p:nvSpPr>
        <p:spPr/>
        <p:txBody>
          <a:bodyPr/>
          <a:lstStyle/>
          <a:p>
            <a:r>
              <a:rPr lang="tr-TR" dirty="0" smtClean="0"/>
              <a:t>ÖĞRENCİLERE MESLEK KAZANDIRMAYI AMAÇLAYAN MESLEKİ ALAN VE DALLAR İLE İLGİLİ EĞİTİM VEREN OKULLARDIR.</a:t>
            </a:r>
          </a:p>
          <a:p>
            <a:r>
              <a:rPr lang="tr-TR" dirty="0" smtClean="0"/>
              <a:t>BAZI OKULLAR VE BAZI ALANLARI LGS PUANI İLE ÖĞRENCİ ALMAKTADIR</a:t>
            </a:r>
          </a:p>
          <a:p>
            <a:r>
              <a:rPr lang="tr-TR" dirty="0" smtClean="0"/>
              <a:t>ÇOĞU MESLEKİ VE TEKNİK ANADOLU LİSESİ İSE ADRESE DAYALI ÖĞRENCİ ALMAKTADIR.</a:t>
            </a:r>
          </a:p>
          <a:p>
            <a:r>
              <a:rPr lang="tr-TR" dirty="0" smtClean="0">
                <a:solidFill>
                  <a:srgbClr val="002060"/>
                </a:solidFill>
              </a:rPr>
              <a:t>AMP</a:t>
            </a:r>
            <a:r>
              <a:rPr lang="tr-TR" dirty="0" smtClean="0">
                <a:solidFill>
                  <a:srgbClr val="FF0000"/>
                </a:solidFill>
              </a:rPr>
              <a:t>: ANADOLU MESLEK PROGRAMI</a:t>
            </a:r>
          </a:p>
          <a:p>
            <a:r>
              <a:rPr lang="tr-TR" dirty="0" smtClean="0">
                <a:solidFill>
                  <a:srgbClr val="002060"/>
                </a:solidFill>
              </a:rPr>
              <a:t>ATP: </a:t>
            </a:r>
            <a:r>
              <a:rPr lang="tr-TR" dirty="0" smtClean="0">
                <a:solidFill>
                  <a:srgbClr val="FF0000"/>
                </a:solidFill>
              </a:rPr>
              <a:t>ANADOLU TEKNİK PROGRAMI (SAYISAL AĞIRLIKLIDIR BİTİRİNCE TEKNİSYEN ÜNVANI ALINIYOR)</a:t>
            </a:r>
            <a:endParaRPr lang="tr-TR"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2800" dirty="0" smtClean="0"/>
              <a:t>MESLEKİ VE TEKNİK ANADOLU LİSESİ ANADOLU</a:t>
            </a:r>
            <a:r>
              <a:rPr lang="tr-TR" sz="2800" b="1" dirty="0" smtClean="0"/>
              <a:t> </a:t>
            </a:r>
            <a:r>
              <a:rPr lang="tr-TR" sz="2800" b="1" u="sng" dirty="0" smtClean="0">
                <a:solidFill>
                  <a:srgbClr val="FF0000"/>
                </a:solidFill>
              </a:rPr>
              <a:t>TEKNİK</a:t>
            </a:r>
            <a:r>
              <a:rPr lang="tr-TR" sz="2800" b="1" dirty="0" smtClean="0"/>
              <a:t> </a:t>
            </a:r>
            <a:r>
              <a:rPr lang="tr-TR" sz="2800" dirty="0" smtClean="0"/>
              <a:t>PROGRAMINDA </a:t>
            </a:r>
            <a:r>
              <a:rPr lang="tr-TR" sz="2800" b="1" u="sng" dirty="0" smtClean="0">
                <a:solidFill>
                  <a:srgbClr val="FF0000"/>
                </a:solidFill>
              </a:rPr>
              <a:t>SEÇİLEN ALANIN</a:t>
            </a:r>
            <a:r>
              <a:rPr lang="tr-TR" sz="2800" dirty="0" smtClean="0"/>
              <a:t> DERSLERİ OLUYOR. </a:t>
            </a:r>
            <a:r>
              <a:rPr lang="tr-TR" sz="2800" dirty="0" smtClean="0">
                <a:hlinkClick r:id="rId2"/>
              </a:rPr>
              <a:t>http://meslek.</a:t>
            </a:r>
            <a:r>
              <a:rPr lang="tr-TR" sz="2800" dirty="0" err="1" smtClean="0">
                <a:hlinkClick r:id="rId2"/>
              </a:rPr>
              <a:t>eba</a:t>
            </a:r>
            <a:r>
              <a:rPr lang="tr-TR" sz="2800" dirty="0" smtClean="0">
                <a:hlinkClick r:id="rId2"/>
              </a:rPr>
              <a:t>.gov.tr/</a:t>
            </a:r>
            <a:r>
              <a:rPr lang="tr-TR" sz="2800" dirty="0" err="1" smtClean="0">
                <a:hlinkClick r:id="rId2"/>
              </a:rPr>
              <a:t>cerceve</a:t>
            </a:r>
            <a:r>
              <a:rPr lang="tr-TR" sz="2800" dirty="0" smtClean="0">
                <a:hlinkClick r:id="rId2"/>
              </a:rPr>
              <a:t>.</a:t>
            </a:r>
            <a:r>
              <a:rPr lang="tr-TR" sz="2800" dirty="0" err="1" smtClean="0">
                <a:hlinkClick r:id="rId2"/>
              </a:rPr>
              <a:t>php</a:t>
            </a:r>
            <a:r>
              <a:rPr lang="tr-TR" sz="2800" dirty="0" smtClean="0"/>
              <a:t> ADRESİNDEN ALANLARIN DERSLERİ GÖRÜLEBİLİR.</a:t>
            </a:r>
            <a:endParaRPr lang="tr-TR" sz="2800" dirty="0"/>
          </a:p>
        </p:txBody>
      </p:sp>
      <p:pic>
        <p:nvPicPr>
          <p:cNvPr id="4" name="3 İçerik Yer Tutucusu" descr="Ekran Görüntüsü (243).png"/>
          <p:cNvPicPr>
            <a:picLocks noGrp="1" noChangeAspect="1"/>
          </p:cNvPicPr>
          <p:nvPr>
            <p:ph idx="1"/>
          </p:nvPr>
        </p:nvPicPr>
        <p:blipFill>
          <a:blip r:embed="rId3"/>
          <a:stretch>
            <a:fillRect/>
          </a:stretch>
        </p:blipFill>
        <p:spPr>
          <a:xfrm>
            <a:off x="613954" y="1825624"/>
            <a:ext cx="10502537" cy="4731929"/>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kran Görüntüsü (244).png"/>
          <p:cNvPicPr>
            <a:picLocks noGrp="1" noChangeAspect="1"/>
          </p:cNvPicPr>
          <p:nvPr>
            <p:ph idx="1"/>
          </p:nvPr>
        </p:nvPicPr>
        <p:blipFill>
          <a:blip r:embed="rId2"/>
          <a:stretch>
            <a:fillRect/>
          </a:stretch>
        </p:blipFill>
        <p:spPr>
          <a:xfrm>
            <a:off x="783771" y="600891"/>
            <a:ext cx="10633166" cy="566928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dirty="0" smtClean="0"/>
              <a:t>MESLEKİ VE TEKNİK ANADOLU LİSESİ ANADOLU </a:t>
            </a:r>
            <a:r>
              <a:rPr lang="tr-TR" sz="2400" b="1" u="sng" dirty="0" smtClean="0">
                <a:solidFill>
                  <a:srgbClr val="FF0000"/>
                </a:solidFill>
              </a:rPr>
              <a:t>MESLEK</a:t>
            </a:r>
            <a:r>
              <a:rPr lang="tr-TR" sz="2400" dirty="0" smtClean="0"/>
              <a:t> PROGRAMINDA </a:t>
            </a:r>
            <a:r>
              <a:rPr lang="tr-TR" sz="2400" b="1" u="sng" dirty="0" smtClean="0">
                <a:solidFill>
                  <a:srgbClr val="FF0000"/>
                </a:solidFill>
              </a:rPr>
              <a:t>SEÇİLEN ALANIN</a:t>
            </a:r>
            <a:r>
              <a:rPr lang="tr-TR" sz="2400" dirty="0" smtClean="0">
                <a:solidFill>
                  <a:srgbClr val="FF0000"/>
                </a:solidFill>
              </a:rPr>
              <a:t> </a:t>
            </a:r>
            <a:r>
              <a:rPr lang="tr-TR" sz="2400" dirty="0" smtClean="0"/>
              <a:t>DERSLERİ OLUYOR. </a:t>
            </a:r>
            <a:r>
              <a:rPr lang="tr-TR" sz="2400" dirty="0" smtClean="0">
                <a:hlinkClick r:id="rId2"/>
              </a:rPr>
              <a:t>http://meslek.</a:t>
            </a:r>
            <a:r>
              <a:rPr lang="tr-TR" sz="2400" dirty="0" err="1" smtClean="0">
                <a:hlinkClick r:id="rId2"/>
              </a:rPr>
              <a:t>eba</a:t>
            </a:r>
            <a:r>
              <a:rPr lang="tr-TR" sz="2400" dirty="0" smtClean="0">
                <a:hlinkClick r:id="rId2"/>
              </a:rPr>
              <a:t>.gov.tr/</a:t>
            </a:r>
            <a:r>
              <a:rPr lang="tr-TR" sz="2400" dirty="0" err="1" smtClean="0">
                <a:hlinkClick r:id="rId2"/>
              </a:rPr>
              <a:t>cerceve</a:t>
            </a:r>
            <a:r>
              <a:rPr lang="tr-TR" sz="2400" dirty="0" smtClean="0">
                <a:hlinkClick r:id="rId2"/>
              </a:rPr>
              <a:t>.</a:t>
            </a:r>
            <a:r>
              <a:rPr lang="tr-TR" sz="2400" dirty="0" err="1" smtClean="0">
                <a:hlinkClick r:id="rId2"/>
              </a:rPr>
              <a:t>php</a:t>
            </a:r>
            <a:r>
              <a:rPr lang="tr-TR" sz="2400" dirty="0" smtClean="0"/>
              <a:t>  ADRESİNDEN ALANLARIN DERSLERİ GÖRÜLEBİLİR.</a:t>
            </a:r>
            <a:endParaRPr lang="tr-TR" sz="2400" dirty="0"/>
          </a:p>
        </p:txBody>
      </p:sp>
      <p:pic>
        <p:nvPicPr>
          <p:cNvPr id="4" name="3 İçerik Yer Tutucusu" descr="Ekran Görüntüsü (245).png"/>
          <p:cNvPicPr>
            <a:picLocks noGrp="1" noChangeAspect="1"/>
          </p:cNvPicPr>
          <p:nvPr>
            <p:ph idx="1"/>
          </p:nvPr>
        </p:nvPicPr>
        <p:blipFill>
          <a:blip r:embed="rId3"/>
          <a:stretch>
            <a:fillRect/>
          </a:stretch>
        </p:blipFill>
        <p:spPr>
          <a:xfrm>
            <a:off x="862149" y="1825625"/>
            <a:ext cx="10084525" cy="474499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MESLEKİ VE TEKNİK ANADOLU LİSELERİ İLE İLGİLİ BİLGİ ALINABİLECEK SAYFALAR</a:t>
            </a:r>
          </a:p>
          <a:p>
            <a:r>
              <a:rPr lang="tr-TR" dirty="0" smtClean="0">
                <a:hlinkClick r:id="rId2"/>
              </a:rPr>
              <a:t>http://meslek.</a:t>
            </a:r>
            <a:r>
              <a:rPr lang="tr-TR" dirty="0" err="1" smtClean="0">
                <a:hlinkClick r:id="rId2"/>
              </a:rPr>
              <a:t>eba</a:t>
            </a:r>
            <a:r>
              <a:rPr lang="tr-TR" dirty="0" smtClean="0">
                <a:hlinkClick r:id="rId2"/>
              </a:rPr>
              <a:t>.gov.tr/</a:t>
            </a:r>
            <a:r>
              <a:rPr lang="tr-TR" dirty="0" err="1" smtClean="0">
                <a:hlinkClick r:id="rId2"/>
              </a:rPr>
              <a:t>cerceve</a:t>
            </a:r>
            <a:r>
              <a:rPr lang="tr-TR" dirty="0" smtClean="0">
                <a:hlinkClick r:id="rId2"/>
              </a:rPr>
              <a:t>.</a:t>
            </a:r>
            <a:r>
              <a:rPr lang="tr-TR" dirty="0" err="1" smtClean="0">
                <a:hlinkClick r:id="rId2"/>
              </a:rPr>
              <a:t>php</a:t>
            </a:r>
            <a:endParaRPr lang="tr-TR" dirty="0" smtClean="0"/>
          </a:p>
          <a:p>
            <a:r>
              <a:rPr lang="tr-TR" dirty="0" smtClean="0">
                <a:hlinkClick r:id="rId3"/>
              </a:rPr>
              <a:t>http://meslekitanitim.meb.gov.tr/</a:t>
            </a:r>
            <a:endParaRPr lang="tr-TR" dirty="0" smtClean="0"/>
          </a:p>
          <a:p>
            <a:r>
              <a:rPr lang="tr-TR" dirty="0" smtClean="0">
                <a:hlinkClick r:id="rId4"/>
              </a:rPr>
              <a:t>http://mtegm.meb.gov.tr/kurumlar/</a:t>
            </a:r>
            <a:endParaRPr lang="tr-TR" dirty="0" smtClean="0"/>
          </a:p>
          <a:p>
            <a:r>
              <a:rPr lang="tr-TR" dirty="0" smtClean="0">
                <a:hlinkClick r:id="rId5"/>
              </a:rPr>
              <a:t>http://www.</a:t>
            </a:r>
            <a:r>
              <a:rPr lang="tr-TR" dirty="0" err="1" smtClean="0">
                <a:hlinkClick r:id="rId5"/>
              </a:rPr>
              <a:t>alantercihleri</a:t>
            </a:r>
            <a:r>
              <a:rPr lang="tr-TR" dirty="0" smtClean="0">
                <a:hlinkClick r:id="rId5"/>
              </a:rPr>
              <a:t>.com/</a:t>
            </a:r>
            <a:endParaRPr lang="tr-TR" dirty="0" smtClean="0"/>
          </a:p>
          <a:p>
            <a:pPr>
              <a:buNone/>
            </a:pPr>
            <a:r>
              <a:rPr lang="tr-TR" dirty="0" smtClean="0"/>
              <a:t> </a:t>
            </a:r>
            <a:r>
              <a:rPr lang="tr-TR" dirty="0" smtClean="0">
                <a:solidFill>
                  <a:srgbClr val="0070C0"/>
                </a:solidFill>
              </a:rPr>
              <a:t>MERAK ETTİĞİNİZ OKULUN KENDİ İNTERNET SİTESİNE DE BAKABİLİRSİNİZ</a:t>
            </a:r>
            <a:endParaRPr lang="tr-TR" dirty="0">
              <a:solidFill>
                <a:srgbClr val="0070C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Mesleki eğitim merkezleri</a:t>
            </a:r>
            <a:endParaRPr lang="tr-TR" dirty="0">
              <a:solidFill>
                <a:srgbClr val="FF0000"/>
              </a:solidFill>
            </a:endParaRPr>
          </a:p>
        </p:txBody>
      </p:sp>
      <p:sp>
        <p:nvSpPr>
          <p:cNvPr id="3" name="2 İçerik Yer Tutucusu"/>
          <p:cNvSpPr>
            <a:spLocks noGrp="1"/>
          </p:cNvSpPr>
          <p:nvPr>
            <p:ph idx="1"/>
          </p:nvPr>
        </p:nvSpPr>
        <p:spPr/>
        <p:txBody>
          <a:bodyPr>
            <a:normAutofit lnSpcReduction="10000"/>
          </a:bodyPr>
          <a:lstStyle/>
          <a:p>
            <a:r>
              <a:rPr lang="tr-TR" dirty="0" smtClean="0"/>
              <a:t>Mesleki eğitim merkezleri temel eğitimi tamamladıktan sonra akademik bir lise eğitimine (fen lisesi, Anadolu lisesi vb.) devam etmek yerine, becerileri doğrultusunda mesleki eğitim almak isteyen öğrencilerin devam ettiği ortaöğretim kurumlarıdır.</a:t>
            </a:r>
          </a:p>
          <a:p>
            <a:endParaRPr lang="tr-TR" dirty="0" smtClean="0"/>
          </a:p>
          <a:p>
            <a:r>
              <a:rPr lang="tr-TR" dirty="0" smtClean="0">
                <a:hlinkClick r:id="rId2"/>
              </a:rPr>
              <a:t>https://meslegimhayatim.meb.gov.tr/egitim/mesleki-egitim</a:t>
            </a:r>
            <a:endParaRPr lang="tr-TR" dirty="0" smtClean="0"/>
          </a:p>
          <a:p>
            <a:r>
              <a:rPr lang="tr-TR" dirty="0" smtClean="0"/>
              <a:t>Mesleki eğitim merkezlerinde okuyan öğrencilere 11. sınıfın sonunda Kalfalık Belgesi, 12. sınıfın sonunda ise Ustalık Belgesi verilecektir. </a:t>
            </a:r>
          </a:p>
          <a:p>
            <a:r>
              <a:rPr lang="tr-TR" dirty="0" smtClean="0"/>
              <a:t>Yapılan yeni düzenleme ile 2019-2020 eğitim-öğretim yılı itibarı ile mesleki eğitim merkezi öğrencileri lise diploması alabilecektir.</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22229"/>
            <a:ext cx="10515600" cy="1325563"/>
          </a:xfrm>
        </p:spPr>
        <p:txBody>
          <a:bodyPr/>
          <a:lstStyle/>
          <a:p>
            <a:pPr algn="ctr"/>
            <a:r>
              <a:rPr lang="tr-TR" dirty="0" smtClean="0"/>
              <a:t>TOKAT FEN LİSESİ</a:t>
            </a:r>
            <a:endParaRPr lang="tr-TR" dirty="0"/>
          </a:p>
        </p:txBody>
      </p:sp>
      <p:pic>
        <p:nvPicPr>
          <p:cNvPr id="2050" name="Picture 2" descr="C:\Users\WIN7\Desktop\tokat fen.png"/>
          <p:cNvPicPr>
            <a:picLocks noGrp="1" noChangeAspect="1" noChangeArrowheads="1"/>
          </p:cNvPicPr>
          <p:nvPr>
            <p:ph idx="1"/>
          </p:nvPr>
        </p:nvPicPr>
        <p:blipFill>
          <a:blip r:embed="rId2"/>
          <a:srcRect/>
          <a:stretch>
            <a:fillRect/>
          </a:stretch>
        </p:blipFill>
        <p:spPr bwMode="auto">
          <a:xfrm>
            <a:off x="965200" y="1143000"/>
            <a:ext cx="10096499" cy="52197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Açık öğretim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Açık öğretim liseleri, uzaktan öğretim teknolojilerini kullanarak merkezi bir sistemle lise öğrenim veren kurumlarıdır. </a:t>
            </a:r>
          </a:p>
          <a:p>
            <a:r>
              <a:rPr lang="tr-TR" dirty="0" smtClean="0">
                <a:hlinkClick r:id="rId2"/>
              </a:rPr>
              <a:t>https://aol.meb.gov.tr/</a:t>
            </a:r>
            <a:r>
              <a:rPr lang="tr-TR" dirty="0" smtClean="0"/>
              <a:t>   AÇIK ÖĞRETİM LİSESİ</a:t>
            </a:r>
          </a:p>
          <a:p>
            <a:r>
              <a:rPr lang="tr-TR" dirty="0" smtClean="0">
                <a:hlinkClick r:id="rId3"/>
              </a:rPr>
              <a:t>http://maol.meb.gov.tr/</a:t>
            </a:r>
            <a:r>
              <a:rPr lang="tr-TR" dirty="0" smtClean="0"/>
              <a:t>   MESLEKİ AÇIK ÖĞRETİM LİSESİ</a:t>
            </a:r>
          </a:p>
          <a:p>
            <a:r>
              <a:rPr lang="tr-TR" dirty="0" smtClean="0">
                <a:hlinkClick r:id="rId4"/>
              </a:rPr>
              <a:t>https://aoihl.meb.gov.tr/</a:t>
            </a:r>
            <a:r>
              <a:rPr lang="tr-TR" dirty="0" smtClean="0"/>
              <a:t>   AÇIK ÖĞRETİM İMAM HATİP LİSESİ</a:t>
            </a:r>
          </a:p>
          <a:p>
            <a:endParaRPr lang="tr-TR" dirty="0" smtClean="0"/>
          </a:p>
          <a:p>
            <a:r>
              <a:rPr lang="tr-TR" dirty="0" smtClean="0"/>
              <a:t>ŞEKLİNDEDİR.</a:t>
            </a:r>
          </a:p>
          <a:p>
            <a:pPr>
              <a:buNone/>
            </a:pP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dirty="0" smtClean="0">
                <a:solidFill>
                  <a:srgbClr val="FF0000"/>
                </a:solidFill>
              </a:rPr>
              <a:t>Özel Liseler </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Bu okullarda eğitim ücretlidir. Ücretler okullara göre farklılık göstermektedir. Kayıt koşullarında belirtildiği gibi bazı okullar YEP ile e-okul üzerinden burslu öğrenci kabul etmektedir.</a:t>
            </a:r>
          </a:p>
          <a:p>
            <a:endParaRPr lang="tr-TR" dirty="0" smtClean="0"/>
          </a:p>
          <a:p>
            <a:r>
              <a:rPr lang="tr-TR" dirty="0" smtClean="0">
                <a:solidFill>
                  <a:srgbClr val="0070C0"/>
                </a:solidFill>
              </a:rPr>
              <a:t>MERAK ETTİĞİNİZ ÖZEL LİSE İÇİN OKULUN KENDİ İNTERNET SİTESİNDEN BAKABİLİRSİNİZ.</a:t>
            </a:r>
            <a:endParaRPr lang="tr-TR" dirty="0">
              <a:solidFill>
                <a:srgbClr val="0070C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ctr">
              <a:buNone/>
            </a:pPr>
            <a:r>
              <a:rPr lang="tr-TR" sz="6600" dirty="0" smtClean="0">
                <a:solidFill>
                  <a:srgbClr val="0070C0"/>
                </a:solidFill>
              </a:rPr>
              <a:t>REHBERLİK SERVİSİNDEN BİLGİ ALABİLİRSİNİZ …</a:t>
            </a:r>
          </a:p>
          <a:p>
            <a:pPr algn="ctr">
              <a:buNone/>
            </a:pPr>
            <a:r>
              <a:rPr lang="tr-TR" sz="6600" dirty="0" smtClean="0">
                <a:solidFill>
                  <a:srgbClr val="FF0000"/>
                </a:solidFill>
              </a:rPr>
              <a:t>BAŞARILAR.</a:t>
            </a:r>
            <a:endParaRPr lang="tr-TR" sz="66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5577" y="0"/>
            <a:ext cx="10818223" cy="6176964"/>
          </a:xfrm>
        </p:spPr>
        <p:txBody>
          <a:bodyPr>
            <a:normAutofit/>
          </a:bodyPr>
          <a:lstStyle/>
          <a:p>
            <a:pPr>
              <a:buNone/>
            </a:pPr>
            <a:endParaRPr lang="tr-TR" dirty="0" smtClean="0"/>
          </a:p>
          <a:p>
            <a:endParaRPr lang="tr-TR" dirty="0"/>
          </a:p>
        </p:txBody>
      </p:sp>
      <p:pic>
        <p:nvPicPr>
          <p:cNvPr id="1027" name="Picture 3" descr="C:\Users\WIN7\Desktop\tokat fen 2.jpg"/>
          <p:cNvPicPr>
            <a:picLocks noChangeAspect="1" noChangeArrowheads="1"/>
          </p:cNvPicPr>
          <p:nvPr/>
        </p:nvPicPr>
        <p:blipFill>
          <a:blip r:embed="rId2"/>
          <a:srcRect/>
          <a:stretch>
            <a:fillRect/>
          </a:stretch>
        </p:blipFill>
        <p:spPr bwMode="auto">
          <a:xfrm>
            <a:off x="495300" y="698500"/>
            <a:ext cx="10985500" cy="5715000"/>
          </a:xfrm>
          <a:prstGeom prst="rect">
            <a:avLst/>
          </a:prstGeom>
          <a:noFill/>
        </p:spPr>
      </p:pic>
      <p:sp>
        <p:nvSpPr>
          <p:cNvPr id="5" name="4 Dikdörtgen"/>
          <p:cNvSpPr/>
          <p:nvPr/>
        </p:nvSpPr>
        <p:spPr>
          <a:xfrm>
            <a:off x="3139732" y="56634"/>
            <a:ext cx="5205528" cy="769441"/>
          </a:xfrm>
          <a:prstGeom prst="rect">
            <a:avLst/>
          </a:prstGeom>
        </p:spPr>
        <p:txBody>
          <a:bodyPr wrap="none">
            <a:spAutoFit/>
          </a:bodyPr>
          <a:lstStyle/>
          <a:p>
            <a:pPr algn="ctr"/>
            <a:r>
              <a:rPr lang="tr-TR" sz="4400" dirty="0" smtClean="0">
                <a:latin typeface="+mj-lt"/>
              </a:rPr>
              <a:t>TOKAT FEN LİSESİ</a:t>
            </a:r>
            <a:endParaRPr lang="tr-TR" sz="44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TOKAT FEN LİSESİ</a:t>
            </a:r>
            <a:endParaRPr lang="tr-TR" dirty="0"/>
          </a:p>
        </p:txBody>
      </p:sp>
      <p:sp>
        <p:nvSpPr>
          <p:cNvPr id="3" name="2 İçerik Yer Tutucusu"/>
          <p:cNvSpPr>
            <a:spLocks noGrp="1"/>
          </p:cNvSpPr>
          <p:nvPr>
            <p:ph idx="1"/>
          </p:nvPr>
        </p:nvSpPr>
        <p:spPr/>
        <p:txBody>
          <a:bodyPr/>
          <a:lstStyle/>
          <a:p>
            <a:pPr algn="ctr">
              <a:buNone/>
            </a:pPr>
            <a:r>
              <a:rPr lang="tr-TR" sz="4800" dirty="0" smtClean="0">
                <a:solidFill>
                  <a:srgbClr val="FF0000"/>
                </a:solidFill>
              </a:rPr>
              <a:t>KONTENJAN     238</a:t>
            </a:r>
          </a:p>
          <a:p>
            <a:pPr algn="ctr">
              <a:buNone/>
            </a:pPr>
            <a:endParaRPr lang="tr-TR" sz="4800" dirty="0" smtClean="0">
              <a:solidFill>
                <a:srgbClr val="FF0000"/>
              </a:solidFill>
            </a:endParaRPr>
          </a:p>
          <a:p>
            <a:pPr algn="ctr">
              <a:buNone/>
            </a:pPr>
            <a:r>
              <a:rPr lang="tr-TR" sz="4800" dirty="0" smtClean="0">
                <a:solidFill>
                  <a:srgbClr val="FF0000"/>
                </a:solidFill>
                <a:hlinkClick r:id="rId2"/>
              </a:rPr>
              <a:t>YÜZDELİK DİLİM   3,37</a:t>
            </a:r>
            <a:endParaRPr lang="tr-TR" sz="4800" dirty="0" smtClean="0">
              <a:solidFill>
                <a:srgbClr val="FF0000"/>
              </a:solidFill>
            </a:endParaRPr>
          </a:p>
          <a:p>
            <a:pPr>
              <a:buNone/>
            </a:pPr>
            <a:endParaRPr lang="tr-TR"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93699"/>
            <a:ext cx="10515600" cy="2084392"/>
          </a:xfrm>
        </p:spPr>
        <p:txBody>
          <a:bodyPr/>
          <a:lstStyle/>
          <a:p>
            <a:pPr algn="ctr"/>
            <a:r>
              <a:rPr lang="tr-TR" dirty="0" smtClean="0"/>
              <a:t>ZİLE FEN LİSESİ</a:t>
            </a:r>
            <a:endParaRPr lang="tr-TR" dirty="0"/>
          </a:p>
        </p:txBody>
      </p:sp>
      <p:pic>
        <p:nvPicPr>
          <p:cNvPr id="2050" name="Picture 2" descr="C:\Users\WIN7\Desktop\700x400.jpg"/>
          <p:cNvPicPr>
            <a:picLocks noGrp="1" noChangeAspect="1" noChangeArrowheads="1"/>
          </p:cNvPicPr>
          <p:nvPr>
            <p:ph idx="1"/>
          </p:nvPr>
        </p:nvPicPr>
        <p:blipFill>
          <a:blip r:embed="rId2"/>
          <a:srcRect/>
          <a:stretch>
            <a:fillRect/>
          </a:stretch>
        </p:blipFill>
        <p:spPr bwMode="auto">
          <a:xfrm>
            <a:off x="774700" y="1104900"/>
            <a:ext cx="10541000" cy="50720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ZİLE FEN LİSESİ</a:t>
            </a:r>
            <a:endParaRPr lang="tr-TR" dirty="0"/>
          </a:p>
        </p:txBody>
      </p:sp>
      <p:sp>
        <p:nvSpPr>
          <p:cNvPr id="3" name="2 İçerik Yer Tutucusu"/>
          <p:cNvSpPr>
            <a:spLocks noGrp="1"/>
          </p:cNvSpPr>
          <p:nvPr>
            <p:ph idx="1"/>
          </p:nvPr>
        </p:nvSpPr>
        <p:spPr/>
        <p:txBody>
          <a:bodyPr/>
          <a:lstStyle/>
          <a:p>
            <a:pPr>
              <a:buNone/>
            </a:pPr>
            <a:r>
              <a:rPr lang="tr-TR" sz="4800" dirty="0" smtClean="0">
                <a:solidFill>
                  <a:srgbClr val="FF0000"/>
                </a:solidFill>
              </a:rPr>
              <a:t>                       KONTENJAN 136</a:t>
            </a:r>
            <a:endParaRPr lang="tr-TR" sz="4400" dirty="0" smtClean="0"/>
          </a:p>
          <a:p>
            <a:pPr algn="ctr">
              <a:buNone/>
            </a:pPr>
            <a:endParaRPr lang="tr-TR" sz="4800" dirty="0" smtClean="0">
              <a:solidFill>
                <a:srgbClr val="FF0000"/>
              </a:solidFill>
            </a:endParaRPr>
          </a:p>
          <a:p>
            <a:pPr algn="ctr">
              <a:buNone/>
            </a:pPr>
            <a:r>
              <a:rPr lang="tr-TR" sz="4800" u="sng" dirty="0" smtClean="0">
                <a:solidFill>
                  <a:schemeClr val="accent5">
                    <a:lumMod val="50000"/>
                  </a:schemeClr>
                </a:solidFill>
              </a:rPr>
              <a:t>YÜZDELİK DİLİM 8,25</a:t>
            </a:r>
            <a:endParaRPr lang="tr-TR" u="sng" dirty="0">
              <a:solidFill>
                <a:schemeClr val="accent5">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FF0000"/>
                </a:solidFill>
              </a:rPr>
              <a:t>ANADOLU LİSELERİ</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ÖĞRENCİLERİ YÜKSEKÖĞRETİM PROGRAMLARINA HAZIRLAMAK İÇİN EĞİTİM VEREN KURUMLARDIR.</a:t>
            </a:r>
          </a:p>
          <a:p>
            <a:r>
              <a:rPr lang="tr-TR" dirty="0" smtClean="0">
                <a:solidFill>
                  <a:srgbClr val="002060"/>
                </a:solidFill>
              </a:rPr>
              <a:t>BAZI ANADOLU LİSELERİ LGS PUANI İLE ÖĞRENCİ ALMAKTADIR.</a:t>
            </a:r>
          </a:p>
          <a:p>
            <a:r>
              <a:rPr lang="tr-TR" dirty="0" smtClean="0"/>
              <a:t>ÇOĞU ANADOLU LİSESİ İSE YEREL YERLEŞTİRME ADRESE DAYALI OKUL PUANI İLE ÖĞRENCİ ALMAKTADIR.</a:t>
            </a:r>
          </a:p>
          <a:p>
            <a:r>
              <a:rPr lang="tr-TR" dirty="0" smtClean="0">
                <a:solidFill>
                  <a:srgbClr val="002060"/>
                </a:solidFill>
              </a:rPr>
              <a:t>ANADOLU LİSELERİNDE SAYISAL -EŞİT AĞIRLIK- YABANCI DİL -SÖZEL DERSLERDEN ÖĞRENCİLER İSTEKLERİNE GÖRE DERS SEÇİMİ YAPARLAR.</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42899"/>
            <a:ext cx="10515600" cy="1843092"/>
          </a:xfrm>
        </p:spPr>
        <p:txBody>
          <a:bodyPr/>
          <a:lstStyle/>
          <a:p>
            <a:pPr algn="ctr"/>
            <a:r>
              <a:rPr lang="tr-TR" dirty="0" smtClean="0"/>
              <a:t>GOP LİSESİ</a:t>
            </a:r>
            <a:endParaRPr lang="tr-TR" dirty="0"/>
          </a:p>
        </p:txBody>
      </p:sp>
      <p:pic>
        <p:nvPicPr>
          <p:cNvPr id="1026" name="Picture 2" descr="C:\Users\WIN7\Desktop\tokat-gaziosmanpasa-lisesi-621467.jpg"/>
          <p:cNvPicPr>
            <a:picLocks noGrp="1" noChangeAspect="1" noChangeArrowheads="1"/>
          </p:cNvPicPr>
          <p:nvPr>
            <p:ph idx="1"/>
          </p:nvPr>
        </p:nvPicPr>
        <p:blipFill>
          <a:blip r:embed="rId2"/>
          <a:srcRect/>
          <a:stretch>
            <a:fillRect/>
          </a:stretch>
        </p:blipFill>
        <p:spPr bwMode="auto">
          <a:xfrm>
            <a:off x="1028700" y="939800"/>
            <a:ext cx="10363200" cy="5549900"/>
          </a:xfrm>
          <a:prstGeom prst="rect">
            <a:avLst/>
          </a:prstGeom>
          <a:noFill/>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782</TotalTime>
  <Words>756</Words>
  <Application>Microsoft Office PowerPoint</Application>
  <PresentationFormat>Özel</PresentationFormat>
  <Paragraphs>118</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Office Teması</vt:lpstr>
      <vt:lpstr> LİSEYE YERLEŞTİRME NASIL YAPILMAKTADIR.</vt:lpstr>
      <vt:lpstr>FEN LİSELERİ</vt:lpstr>
      <vt:lpstr>TOKAT FEN LİSESİ</vt:lpstr>
      <vt:lpstr>Slayt 4</vt:lpstr>
      <vt:lpstr>TOKAT FEN LİSESİ</vt:lpstr>
      <vt:lpstr>ZİLE FEN LİSESİ</vt:lpstr>
      <vt:lpstr>ZİLE FEN LİSESİ</vt:lpstr>
      <vt:lpstr>ANADOLU LİSELERİ</vt:lpstr>
      <vt:lpstr>GOP LİSESİ</vt:lpstr>
      <vt:lpstr>GOP LİSESİ</vt:lpstr>
      <vt:lpstr>ERBAA YILMAZ KAYALAR FEN LİSESİ</vt:lpstr>
      <vt:lpstr>NİKSAR PROF.DR.EROL TURAÇLI FEN LİSESİ</vt:lpstr>
      <vt:lpstr>TURHAL ŞEKER FEN LİSESİ</vt:lpstr>
      <vt:lpstr>SOSYAL BİLİMLER LİSELERİ</vt:lpstr>
      <vt:lpstr>Slayt 15</vt:lpstr>
      <vt:lpstr>FEN VE SOSYAL BİLİMLER PROGRAMI UYGULAYAN İMAM HATİP LİSELERİ</vt:lpstr>
      <vt:lpstr>M.EMİN SARAÇ ANADOLU İMAM HATİP LİSESİ (KIZ)</vt:lpstr>
      <vt:lpstr>TOKAT ANADOLU İMAM HATİP LİSESİ (ERKEK)</vt:lpstr>
      <vt:lpstr>ULUSLARARASI ANADOLU İMAM HATİP LİSESİ                                (ERKEK)</vt:lpstr>
      <vt:lpstr>GÜZEL SANATLAR LİSELERİ</vt:lpstr>
      <vt:lpstr>GÜZEL SANATLAR LİSESİ İLE İLGİLİ BAKABİLECEĞİNİZ İSTELER</vt:lpstr>
      <vt:lpstr>SPOR LİSELERİ</vt:lpstr>
      <vt:lpstr>SPOR LİSESİ İLE İLGİLİ BAKILABİLECEK SİTELER</vt:lpstr>
      <vt:lpstr>MESLEKİ VE TEKNİK ANADOLU LİSELERİ</vt:lpstr>
      <vt:lpstr>MESLEKİ VE TEKNİK ANADOLU LİSESİ ANADOLU TEKNİK PROGRAMINDA SEÇİLEN ALANIN DERSLERİ OLUYOR. http://meslek.eba.gov.tr/cerceve.php ADRESİNDEN ALANLARIN DERSLERİ GÖRÜLEBİLİR.</vt:lpstr>
      <vt:lpstr>Slayt 26</vt:lpstr>
      <vt:lpstr>MESLEKİ VE TEKNİK ANADOLU LİSESİ ANADOLU MESLEK PROGRAMINDA SEÇİLEN ALANIN DERSLERİ OLUYOR. http://meslek.eba.gov.tr/cerceve.php  ADRESİNDEN ALANLARIN DERSLERİ GÖRÜLEBİLİR.</vt:lpstr>
      <vt:lpstr>Slayt 28</vt:lpstr>
      <vt:lpstr>Mesleki eğitim merkezleri</vt:lpstr>
      <vt:lpstr>Açık öğretim liseleri</vt:lpstr>
      <vt:lpstr> Özel Liseler </vt:lpstr>
      <vt:lpstr>Slayt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LİSEYE GEÇİŞ SINAVI</dc:title>
  <dc:creator>Elif Tuncer</dc:creator>
  <cp:lastModifiedBy>WIN7</cp:lastModifiedBy>
  <cp:revision>183</cp:revision>
  <dcterms:created xsi:type="dcterms:W3CDTF">2018-04-18T19:54:37Z</dcterms:created>
  <dcterms:modified xsi:type="dcterms:W3CDTF">2021-01-21T22:50:55Z</dcterms:modified>
</cp:coreProperties>
</file>